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256" r:id="rId2"/>
    <p:sldId id="285" r:id="rId3"/>
    <p:sldId id="312" r:id="rId4"/>
    <p:sldId id="269" r:id="rId5"/>
    <p:sldId id="258" r:id="rId6"/>
    <p:sldId id="274" r:id="rId7"/>
    <p:sldId id="260" r:id="rId8"/>
    <p:sldId id="259" r:id="rId9"/>
    <p:sldId id="261" r:id="rId10"/>
    <p:sldId id="265" r:id="rId11"/>
    <p:sldId id="286" r:id="rId12"/>
    <p:sldId id="262" r:id="rId13"/>
    <p:sldId id="288" r:id="rId14"/>
    <p:sldId id="263" r:id="rId15"/>
    <p:sldId id="287" r:id="rId16"/>
    <p:sldId id="272" r:id="rId17"/>
    <p:sldId id="289" r:id="rId18"/>
    <p:sldId id="264" r:id="rId19"/>
    <p:sldId id="290" r:id="rId20"/>
    <p:sldId id="291" r:id="rId21"/>
    <p:sldId id="275" r:id="rId22"/>
    <p:sldId id="292" r:id="rId23"/>
    <p:sldId id="277" r:id="rId24"/>
    <p:sldId id="293" r:id="rId25"/>
    <p:sldId id="304" r:id="rId26"/>
    <p:sldId id="295" r:id="rId27"/>
    <p:sldId id="303" r:id="rId28"/>
    <p:sldId id="298" r:id="rId29"/>
    <p:sldId id="302" r:id="rId30"/>
    <p:sldId id="297" r:id="rId31"/>
    <p:sldId id="305" r:id="rId32"/>
    <p:sldId id="296" r:id="rId33"/>
    <p:sldId id="306" r:id="rId34"/>
    <p:sldId id="299" r:id="rId35"/>
    <p:sldId id="278" r:id="rId36"/>
    <p:sldId id="300" r:id="rId37"/>
    <p:sldId id="279" r:id="rId38"/>
    <p:sldId id="307" r:id="rId39"/>
    <p:sldId id="301" r:id="rId40"/>
    <p:sldId id="309" r:id="rId41"/>
    <p:sldId id="310" r:id="rId42"/>
    <p:sldId id="308" r:id="rId43"/>
    <p:sldId id="311" r:id="rId44"/>
    <p:sldId id="313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00CC"/>
    <a:srgbClr val="E3C3DE"/>
    <a:srgbClr val="F9B3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2245" autoAdjust="0"/>
  </p:normalViewPr>
  <p:slideViewPr>
    <p:cSldViewPr snapToGrid="0">
      <p:cViewPr varScale="1">
        <p:scale>
          <a:sx n="79" d="100"/>
          <a:sy n="79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48F28-FB8A-4C10-8E0D-1A114C5A7386}" type="datetimeFigureOut">
              <a:rPr lang="en-IN" smtClean="0"/>
              <a:t>22-11-2023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F9C876-EC74-4222-8E81-691442E53F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8592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F9C876-EC74-4222-8E81-691442E53F2C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29226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F9C876-EC74-4222-8E81-691442E53F2C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3082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F9C876-EC74-4222-8E81-691442E53F2C}" type="slidenum">
              <a:rPr lang="en-IN" smtClean="0"/>
              <a:t>37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9891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F9C876-EC74-4222-8E81-691442E53F2C}" type="slidenum">
              <a:rPr lang="en-IN" smtClean="0"/>
              <a:t>43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3132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097C6-9818-544D-3439-D561846165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2924D0-490A-C403-91FE-073FD0BF52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F2B2E8-FB85-868D-C71A-AEA377313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4EE91-296C-4C01-ACE2-5B9C5FDEAD81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F746B4-9F70-1299-79D3-2AF0D03D9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3D76B-9FF3-2BBD-4B24-C8BFDFA1D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78BD5-7D9A-449E-A5D5-32559DAA1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1762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8B3CF-612E-7277-E9CA-1788AD275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6008D-4F0C-A42C-614A-4566DFCF54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10B95-FD72-2E29-ED11-3B3F6C16C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4EE91-296C-4C01-ACE2-5B9C5FDEAD81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DCDF2B-42A6-05A3-57A2-5EC9D697D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626783-BCD1-0899-8033-20F108590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78BD5-7D9A-449E-A5D5-32559DAA1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1011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90667A-14BA-1613-06F8-1373D19A2F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BAA730-B519-6519-BC06-ED6A4A72AB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22478-6DCA-126B-3C76-F2C05DBB2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4EE91-296C-4C01-ACE2-5B9C5FDEAD81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E678B-B326-7D06-DE19-00F9B1FDB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0892AC-98E8-5C54-FE13-99C289EBB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78BD5-7D9A-449E-A5D5-32559DAA1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5271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A1587-A5EF-D895-5AEB-36FF419F9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501B1-4B6D-286A-1AAC-A7A9FE6837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2D47D8-3478-AA00-EB69-2CD7C27B0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4EE91-296C-4C01-ACE2-5B9C5FDEAD81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2DAF2-228B-BEF6-D374-BC72A53A7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5B307-1D83-931D-7DBE-E348D7738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78BD5-7D9A-449E-A5D5-32559DAA1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7029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80507-9B8A-5B0E-7779-35A6292A2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8F965A-28F8-84B4-1A50-E2E0939DE2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97535-6E48-1B0E-1BB9-F5CBAB5AD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4EE91-296C-4C01-ACE2-5B9C5FDEAD81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BFD9B-3462-B686-D275-CA8029052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D7A95-FBCE-C842-6239-AA452C03E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78BD5-7D9A-449E-A5D5-32559DAA1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5074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56ABC-C56E-1E27-E339-84DB7A590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B82D7-5B1C-ECAF-82FE-1888D84C71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C44737-2E9F-FE57-5312-658FA20990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529AD0-5658-D5B2-D969-9AB9509A0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4EE91-296C-4C01-ACE2-5B9C5FDEAD81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83464D-45ED-BBB9-D447-2EEA633EA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CD47EA-EE33-95F2-4208-132AB88CA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78BD5-7D9A-449E-A5D5-32559DAA1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3717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B1AF4-58EA-1337-BAF0-3C146A16D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70D126-7751-706E-2076-84748ECF0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5D1F41-5D07-8E1B-E8AE-E4060C3012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704D1C-EE23-017D-1EF9-D75B38065A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C8BBF4-4AEE-F1C0-4F8C-37A68C587F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D6BA00-1397-F4BD-6C08-60FED25E8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4EE91-296C-4C01-ACE2-5B9C5FDEAD81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05A076-EC68-C163-53EB-16BAB62A2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B4B68F-6C33-24EC-2C2A-52C193A49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78BD5-7D9A-449E-A5D5-32559DAA1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2733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59B75-9403-FBBE-0E44-CF376FECA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21370E-D0BD-1A60-E14D-16B079EF3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4EE91-296C-4C01-ACE2-5B9C5FDEAD81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09DA34-D33E-99F5-F5A1-CCC0DA0FC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F5B570-DBD2-80A2-0595-F871860B5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78BD5-7D9A-449E-A5D5-32559DAA1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4762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2C2BB5-ED6B-33A0-4449-CBC636862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4EE91-296C-4C01-ACE2-5B9C5FDEAD81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082975-817D-D615-1436-D27FAA745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0485C3-AB3C-CEE4-546F-464C630A3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78BD5-7D9A-449E-A5D5-32559DAA1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5027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ABD9B-D0C9-3F51-D735-9060E8F22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05353F-ED2A-84E3-0ECD-97BF081D6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51FC9E-942F-6BD8-21B4-FE6D7BC06C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BA0B41-3E1B-D5D8-9150-117F47852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4EE91-296C-4C01-ACE2-5B9C5FDEAD81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8DC0B-DAF9-C088-9D79-58C303163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1493FA-03AC-EE2B-C119-735522760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78BD5-7D9A-449E-A5D5-32559DAA1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3322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E59A4-5D5A-D494-D244-B78A0D8D4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66B48A-A187-29E9-F75D-980CC9D67C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AAAA0A-FE84-08C2-5461-91D2D4896A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BE9470-409A-E650-4FDC-6B1F39F43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4EE91-296C-4C01-ACE2-5B9C5FDEAD81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3C1637-E408-EF39-EDBE-78459EEF2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CCD65B-B282-D77C-899C-85979BFC5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78BD5-7D9A-449E-A5D5-32559DAA1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9269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AA305B-AD74-1779-927B-52736EFAA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5C20FA-C8B1-89C9-FC13-7C600CE5A8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BE68C-319A-B007-F02A-CD7BB002B3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C4EE91-296C-4C01-ACE2-5B9C5FDEAD81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9768B-CEF9-3F04-004D-6F951AE77E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A0819-287C-C725-8DCE-CA6E387683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478BD5-7D9A-449E-A5D5-32559DAA1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173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7.png"/><Relationship Id="rId4" Type="http://schemas.openxmlformats.org/officeDocument/2006/relationships/notesSlide" Target="../notesSlides/notesSlide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0809E-4A1A-3C89-CD18-34B534EB85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7008" y="1641334"/>
            <a:ext cx="9477983" cy="101167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 BIT Arithmetic Logic Unit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ED3A76-F528-D0DD-A77F-2AEE92CDE725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Google Shape;128;p29">
            <a:extLst>
              <a:ext uri="{FF2B5EF4-FFF2-40B4-BE49-F238E27FC236}">
                <a16:creationId xmlns:a16="http://schemas.microsoft.com/office/drawing/2014/main" id="{B8F642BC-7FE6-19A1-4E47-A7D35B8CC5D5}"/>
              </a:ext>
            </a:extLst>
          </p:cNvPr>
          <p:cNvSpPr txBox="1"/>
          <p:nvPr/>
        </p:nvSpPr>
        <p:spPr>
          <a:xfrm>
            <a:off x="6200224" y="3666307"/>
            <a:ext cx="4436799" cy="1538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Char char="●"/>
              <a:defRPr sz="1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○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■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●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○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■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●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○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■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285750" indent="-285750" algn="ctr">
              <a:lnSpc>
                <a:spcPct val="100000"/>
              </a:lnSpc>
              <a:spcBef>
                <a:spcPts val="300"/>
              </a:spcBef>
              <a:buClr>
                <a:schemeClr val="dk1"/>
              </a:buClr>
              <a:buSzPts val="1500"/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I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</a:t>
            </a:r>
          </a:p>
          <a:p>
            <a:pPr marL="285750" indent="-285750" algn="ctr">
              <a:lnSpc>
                <a:spcPct val="100000"/>
              </a:lnSpc>
              <a:spcBef>
                <a:spcPts val="300"/>
              </a:spcBef>
              <a:buClr>
                <a:schemeClr val="dk1"/>
              </a:buClr>
              <a:buSzPts val="1500"/>
              <a:buNone/>
            </a:pP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 Naveen Kumar </a:t>
            </a:r>
            <a:r>
              <a:rPr lang="en-I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[20ECE1010]</a:t>
            </a:r>
          </a:p>
          <a:p>
            <a:pPr marL="285750" indent="-285750" algn="ctr">
              <a:lnSpc>
                <a:spcPct val="100000"/>
              </a:lnSpc>
              <a:spcBef>
                <a:spcPts val="300"/>
              </a:spcBef>
              <a:buClr>
                <a:schemeClr val="dk1"/>
              </a:buClr>
              <a:buSzPts val="1500"/>
              <a:buNone/>
            </a:pP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T. </a:t>
            </a:r>
            <a:r>
              <a:rPr lang="en-IN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Devisree</a:t>
            </a: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[20ECE1040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</a:p>
        </p:txBody>
      </p:sp>
      <p:sp>
        <p:nvSpPr>
          <p:cNvPr id="6" name="Google Shape;129;p29">
            <a:extLst>
              <a:ext uri="{FF2B5EF4-FFF2-40B4-BE49-F238E27FC236}">
                <a16:creationId xmlns:a16="http://schemas.microsoft.com/office/drawing/2014/main" id="{3315526F-EE85-9C2F-0D97-019E09050F89}"/>
              </a:ext>
            </a:extLst>
          </p:cNvPr>
          <p:cNvSpPr txBox="1"/>
          <p:nvPr/>
        </p:nvSpPr>
        <p:spPr>
          <a:xfrm>
            <a:off x="1852234" y="3561752"/>
            <a:ext cx="2700310" cy="837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  <a:sym typeface="Times New Roman" panose="02020603050405020304"/>
              </a:rPr>
              <a:t>VLSI Lab-EC403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  <a:sym typeface="Times New Roman" panose="02020603050405020304"/>
              </a:rPr>
              <a:t>U</a:t>
            </a:r>
            <a:r>
              <a:rPr lang="en-GB" sz="20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  <a:sym typeface="Times New Roman" panose="02020603050405020304"/>
              </a:rPr>
              <a:t>nder the supervison of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-GB" sz="20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  <a:sym typeface="Times New Roman" panose="02020603050405020304"/>
              </a:rPr>
              <a:t>Dr .Vasantha MH</a:t>
            </a:r>
          </a:p>
          <a:p>
            <a:pPr marL="0" marR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 panose="02020603050405020304"/>
              <a:cs typeface="Times New Roman" panose="02020603050405020304" pitchFamily="18" charset="0"/>
              <a:sym typeface="Times New Roman" panose="02020603050405020304"/>
            </a:endParaRPr>
          </a:p>
          <a:p>
            <a:pPr marL="0" marR="0" lvl="0" indent="0" algn="l" rtl="0">
              <a:lnSpc>
                <a:spcPct val="70000"/>
              </a:lnSpc>
              <a:spcBef>
                <a:spcPts val="90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 panose="02020603050405020304"/>
              <a:cs typeface="Times New Roman" panose="02020603050405020304" pitchFamily="18" charset="0"/>
              <a:sym typeface="Times New Roman" panose="02020603050405020304"/>
            </a:endParaRPr>
          </a:p>
        </p:txBody>
      </p:sp>
      <p:sp>
        <p:nvSpPr>
          <p:cNvPr id="8" name="Google Shape;132;p29">
            <a:extLst>
              <a:ext uri="{FF2B5EF4-FFF2-40B4-BE49-F238E27FC236}">
                <a16:creationId xmlns:a16="http://schemas.microsoft.com/office/drawing/2014/main" id="{B4AD52BF-2754-8058-86C4-FD23ACEA4F03}"/>
              </a:ext>
            </a:extLst>
          </p:cNvPr>
          <p:cNvSpPr txBox="1"/>
          <p:nvPr/>
        </p:nvSpPr>
        <p:spPr>
          <a:xfrm>
            <a:off x="1430757" y="5204822"/>
            <a:ext cx="9019200" cy="692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  <a:sym typeface="Times New Roman" panose="02020603050405020304"/>
              </a:rPr>
              <a:t>DEPARTMENT OF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ELECTRONICS AND COMMUNICATION ENGINEERING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22 </a:t>
            </a:r>
            <a:r>
              <a:rPr lang="en-GB" baseline="30000" dirty="0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  <a:sym typeface="Times New Roman" panose="02020603050405020304"/>
              </a:rPr>
              <a:t>nd</a:t>
            </a:r>
            <a:r>
              <a:rPr lang="en-GB" dirty="0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  <a:sym typeface="Times New Roman" panose="02020603050405020304"/>
              </a:rPr>
              <a:t> November</a:t>
            </a:r>
            <a:r>
              <a:rPr lang="en-GB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  <a:sym typeface="Times New Roman" panose="02020603050405020304"/>
              </a:rPr>
              <a:t> 2023</a:t>
            </a:r>
            <a:endParaRPr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/>
              <a:cs typeface="Times New Roman" panose="02020603050405020304" pitchFamily="18" charset="0"/>
              <a:sym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34509162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1807D-6C14-D0D0-F85E-F14A85D07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468" y="189747"/>
            <a:ext cx="2663758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2*1 MUX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FD2F12-2B60-51D7-7D83-80BE5B83DA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2519" y="1515310"/>
            <a:ext cx="6778557" cy="467380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4C0DDB-A0CA-2710-7824-8549B6EF3492}"/>
              </a:ext>
            </a:extLst>
          </p:cNvPr>
          <p:cNvSpPr txBox="1"/>
          <p:nvPr/>
        </p:nvSpPr>
        <p:spPr>
          <a:xfrm>
            <a:off x="4538764" y="643164"/>
            <a:ext cx="20810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Y=</a:t>
            </a:r>
            <a:r>
              <a:rPr lang="en-IN" sz="3200" dirty="0">
                <a:solidFill>
                  <a:srgbClr val="040C28"/>
                </a:solidFill>
                <a:latin typeface="Google Sans"/>
              </a:rPr>
              <a:t>AS’</a:t>
            </a:r>
            <a:r>
              <a:rPr lang="en-IN" sz="3200" b="0" i="0" dirty="0">
                <a:solidFill>
                  <a:srgbClr val="040C28"/>
                </a:solidFill>
                <a:effectLst/>
                <a:latin typeface="Google Sans"/>
              </a:rPr>
              <a:t> + </a:t>
            </a:r>
            <a:r>
              <a:rPr lang="en-IN" sz="3200" dirty="0">
                <a:solidFill>
                  <a:srgbClr val="040C28"/>
                </a:solidFill>
                <a:latin typeface="Google Sans"/>
              </a:rPr>
              <a:t>BS</a:t>
            </a:r>
            <a:endParaRPr lang="en-IN" sz="3200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F4B8C71-8122-0E73-55FB-AD25BA137B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737976"/>
              </p:ext>
            </p:extLst>
          </p:nvPr>
        </p:nvGraphicFramePr>
        <p:xfrm>
          <a:off x="8478060" y="643164"/>
          <a:ext cx="2663758" cy="17732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1879">
                  <a:extLst>
                    <a:ext uri="{9D8B030D-6E8A-4147-A177-3AD203B41FA5}">
                      <a16:colId xmlns:a16="http://schemas.microsoft.com/office/drawing/2014/main" val="203188446"/>
                    </a:ext>
                  </a:extLst>
                </a:gridCol>
                <a:gridCol w="1331879">
                  <a:extLst>
                    <a:ext uri="{9D8B030D-6E8A-4147-A177-3AD203B41FA5}">
                      <a16:colId xmlns:a16="http://schemas.microsoft.com/office/drawing/2014/main" val="3273697369"/>
                    </a:ext>
                  </a:extLst>
                </a:gridCol>
              </a:tblGrid>
              <a:tr h="591075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3250550"/>
                  </a:ext>
                </a:extLst>
              </a:tr>
              <a:tr h="591075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7143143"/>
                  </a:ext>
                </a:extLst>
              </a:tr>
              <a:tr h="591075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007918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DCAC4C8A-4943-F1AE-0F31-AACD3A3E4A40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C36AAD2-E334-1F18-BE2F-D4072DD737B8}"/>
                  </a:ext>
                </a:extLst>
              </p:cNvPr>
              <p:cNvSpPr txBox="1"/>
              <p:nvPr/>
            </p:nvSpPr>
            <p:spPr>
              <a:xfrm>
                <a:off x="8473634" y="2720502"/>
                <a:ext cx="2663758" cy="182966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IN" sz="2400" b="1" dirty="0"/>
                  <a:t>   Delay :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Ton=0.11ns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Toff=0.19ns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𝑇𝑜𝑛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𝑇𝑜𝑓𝑓</m:t>
                        </m:r>
                      </m:num>
                      <m:den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IN" sz="2000" i="1" dirty="0">
                  <a:latin typeface="Times New Roman" panose="02020603050405020304" pitchFamily="18" charset="0"/>
                </a:endParaRP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T=0.15ns</a:t>
                </a: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C36AAD2-E334-1F18-BE2F-D4072DD737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73634" y="2720502"/>
                <a:ext cx="2663758" cy="1829668"/>
              </a:xfrm>
              <a:prstGeom prst="rect">
                <a:avLst/>
              </a:prstGeom>
              <a:blipFill>
                <a:blip r:embed="rId3"/>
                <a:stretch>
                  <a:fillRect t="-2318" b="-4636"/>
                </a:stretch>
              </a:blip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EE1D6055-26BE-12A0-5413-9D0CA20AC760}"/>
              </a:ext>
            </a:extLst>
          </p:cNvPr>
          <p:cNvSpPr txBox="1"/>
          <p:nvPr/>
        </p:nvSpPr>
        <p:spPr>
          <a:xfrm>
            <a:off x="8473634" y="5140193"/>
            <a:ext cx="2663758" cy="830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/>
              <a:t>  Transistors:</a:t>
            </a:r>
          </a:p>
          <a:p>
            <a:pPr algn="ctr"/>
            <a:r>
              <a:rPr lang="en-IN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IN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I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mosfets</a:t>
            </a:r>
            <a:endParaRPr lang="en-IN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289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F8E92-722C-1A8C-A195-84EFF6A0F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32" y="18255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 For 2*1 MUX: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C4DA-87D6-AC3E-61CC-ED3CD8733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2F4297-FD49-5208-00D4-E09D23EAC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566536"/>
            <a:ext cx="10154055" cy="446570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089AAB-9B0B-5ABE-23E3-634C11964D1D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50531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89DBE-6E2E-4F47-EDBE-C9582B9FD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010" y="0"/>
            <a:ext cx="9967718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Half-Adder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AF3C67-1C6F-5111-772A-48CEF3BC28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506" y="1172637"/>
            <a:ext cx="6973660" cy="508101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0633214-F102-9968-9BB1-7174F3132028}"/>
              </a:ext>
            </a:extLst>
          </p:cNvPr>
          <p:cNvSpPr txBox="1"/>
          <p:nvPr/>
        </p:nvSpPr>
        <p:spPr>
          <a:xfrm>
            <a:off x="8445729" y="786954"/>
            <a:ext cx="262758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Sum= </a:t>
            </a:r>
            <a:r>
              <a:rPr lang="en-IN" sz="3200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IN" sz="3200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⊕</a:t>
            </a:r>
            <a:r>
              <a:rPr lang="en-IN" sz="3200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IN" sz="3200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r>
              <a:rPr lang="en-IN" sz="3200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Carry= A*</a:t>
            </a:r>
            <a:r>
              <a:rPr lang="en-IN" sz="3200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28D39E3F-1321-519D-A505-A9834D5026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8692973"/>
              </p:ext>
            </p:extLst>
          </p:nvPr>
        </p:nvGraphicFramePr>
        <p:xfrm>
          <a:off x="8427522" y="2358492"/>
          <a:ext cx="294997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7493">
                  <a:extLst>
                    <a:ext uri="{9D8B030D-6E8A-4147-A177-3AD203B41FA5}">
                      <a16:colId xmlns:a16="http://schemas.microsoft.com/office/drawing/2014/main" val="1952601986"/>
                    </a:ext>
                  </a:extLst>
                </a:gridCol>
                <a:gridCol w="737493">
                  <a:extLst>
                    <a:ext uri="{9D8B030D-6E8A-4147-A177-3AD203B41FA5}">
                      <a16:colId xmlns:a16="http://schemas.microsoft.com/office/drawing/2014/main" val="1574981663"/>
                    </a:ext>
                  </a:extLst>
                </a:gridCol>
                <a:gridCol w="737493">
                  <a:extLst>
                    <a:ext uri="{9D8B030D-6E8A-4147-A177-3AD203B41FA5}">
                      <a16:colId xmlns:a16="http://schemas.microsoft.com/office/drawing/2014/main" val="3669096817"/>
                    </a:ext>
                  </a:extLst>
                </a:gridCol>
                <a:gridCol w="737493">
                  <a:extLst>
                    <a:ext uri="{9D8B030D-6E8A-4147-A177-3AD203B41FA5}">
                      <a16:colId xmlns:a16="http://schemas.microsoft.com/office/drawing/2014/main" val="38208178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Carry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273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31813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89040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6016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0111778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42F811B3-4A55-C6F3-56E2-DF3106F37C8C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810ADB-A87C-CD5C-7702-5F0E0CFB0969}"/>
              </a:ext>
            </a:extLst>
          </p:cNvPr>
          <p:cNvSpPr txBox="1"/>
          <p:nvPr/>
        </p:nvSpPr>
        <p:spPr>
          <a:xfrm>
            <a:off x="8570629" y="4707012"/>
            <a:ext cx="2663758" cy="830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/>
              <a:t>  Transistors:</a:t>
            </a:r>
          </a:p>
          <a:p>
            <a:pPr algn="ctr"/>
            <a:r>
              <a:rPr lang="en-IN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IN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I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mosfets</a:t>
            </a:r>
            <a:endParaRPr lang="en-IN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18519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F8E92-722C-1A8C-A195-84EFF6A0F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32" y="18255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 For Half- Adder: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46A26A-A02E-DDE2-64A8-A1FC206D2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132" y="1529844"/>
            <a:ext cx="7824615" cy="441236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507BD6C-BD7E-B3F0-D84F-B3D569802BB8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69E4F44-089B-0D42-A05B-CAECD688841B}"/>
                  </a:ext>
                </a:extLst>
              </p:cNvPr>
              <p:cNvSpPr txBox="1"/>
              <p:nvPr/>
            </p:nvSpPr>
            <p:spPr>
              <a:xfrm>
                <a:off x="8933110" y="1441375"/>
                <a:ext cx="2663758" cy="424411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IN" sz="2400" b="1" dirty="0"/>
                  <a:t>   Delay :</a:t>
                </a:r>
              </a:p>
              <a:p>
                <a:r>
                  <a:rPr lang="en-IN" sz="2400" b="1" dirty="0"/>
                  <a:t>      Sum: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Ton=0.048ns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Toff=0.16ns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𝑇𝑜𝑛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𝑇𝑜𝑓𝑓</m:t>
                        </m:r>
                      </m:num>
                      <m:den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IN" sz="2000" i="1" dirty="0">
                  <a:latin typeface="Times New Roman" panose="02020603050405020304" pitchFamily="18" charset="0"/>
                </a:endParaRP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T=0.104ns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</a:t>
                </a:r>
                <a:r>
                  <a:rPr lang="en-IN" sz="2400" b="1" dirty="0"/>
                  <a:t>Carry: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Ton=0.179ns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Toff=0.07ns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𝑇𝑜𝑛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𝑇𝑜𝑓𝑓</m:t>
                        </m:r>
                      </m:num>
                      <m:den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IN" sz="2000" i="1" dirty="0">
                  <a:latin typeface="Times New Roman" panose="02020603050405020304" pitchFamily="18" charset="0"/>
                </a:endParaRP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T=0.1245ns</a:t>
                </a:r>
              </a:p>
              <a:p>
                <a:endParaRPr lang="en-IN" sz="20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69E4F44-089B-0D42-A05B-CAECD68884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33110" y="1441375"/>
                <a:ext cx="2663758" cy="4244111"/>
              </a:xfrm>
              <a:prstGeom prst="rect">
                <a:avLst/>
              </a:prstGeom>
              <a:blipFill>
                <a:blip r:embed="rId3"/>
                <a:stretch>
                  <a:fillRect t="-1001"/>
                </a:stretch>
              </a:blip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053914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E8B26-C186-5C59-3873-446F76E5D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65" y="0"/>
            <a:ext cx="10011494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Full Adder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25BB26D-D8F7-A64A-8B01-768D7CE1BE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186" t="17921" r="12468" b="7239"/>
          <a:stretch/>
        </p:blipFill>
        <p:spPr>
          <a:xfrm>
            <a:off x="576896" y="1228482"/>
            <a:ext cx="7556658" cy="5047535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B49CB02-B255-FED5-8304-54EBBAC043DD}"/>
              </a:ext>
            </a:extLst>
          </p:cNvPr>
          <p:cNvSpPr txBox="1"/>
          <p:nvPr/>
        </p:nvSpPr>
        <p:spPr>
          <a:xfrm>
            <a:off x="8184933" y="459041"/>
            <a:ext cx="403597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 = A ⊕</a:t>
            </a:r>
            <a:r>
              <a:rPr lang="en-US" sz="2200" dirty="0" err="1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200" b="0" i="0" dirty="0" err="1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⊕Cin</a:t>
            </a:r>
            <a:r>
              <a:rPr lang="en-US" sz="2200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  </a:t>
            </a:r>
          </a:p>
          <a:p>
            <a:r>
              <a:rPr lang="en-US" sz="2200" b="0" i="0" dirty="0" err="1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sz="2200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(A*</a:t>
            </a:r>
            <a:r>
              <a:rPr lang="en-US" sz="2200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200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+ (Cin*(</a:t>
            </a:r>
            <a:r>
              <a:rPr lang="en-US" sz="2200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200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⊕</a:t>
            </a:r>
            <a:r>
              <a:rPr lang="en-US" sz="2200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200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)).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12E2F10-A45F-998E-C202-EEFA18F114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5284767"/>
              </p:ext>
            </p:extLst>
          </p:nvPr>
        </p:nvGraphicFramePr>
        <p:xfrm>
          <a:off x="8274466" y="1611034"/>
          <a:ext cx="3481550" cy="333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6310">
                  <a:extLst>
                    <a:ext uri="{9D8B030D-6E8A-4147-A177-3AD203B41FA5}">
                      <a16:colId xmlns:a16="http://schemas.microsoft.com/office/drawing/2014/main" val="810321041"/>
                    </a:ext>
                  </a:extLst>
                </a:gridCol>
                <a:gridCol w="696310">
                  <a:extLst>
                    <a:ext uri="{9D8B030D-6E8A-4147-A177-3AD203B41FA5}">
                      <a16:colId xmlns:a16="http://schemas.microsoft.com/office/drawing/2014/main" val="3003002368"/>
                    </a:ext>
                  </a:extLst>
                </a:gridCol>
                <a:gridCol w="696310">
                  <a:extLst>
                    <a:ext uri="{9D8B030D-6E8A-4147-A177-3AD203B41FA5}">
                      <a16:colId xmlns:a16="http://schemas.microsoft.com/office/drawing/2014/main" val="4068939008"/>
                    </a:ext>
                  </a:extLst>
                </a:gridCol>
                <a:gridCol w="696310">
                  <a:extLst>
                    <a:ext uri="{9D8B030D-6E8A-4147-A177-3AD203B41FA5}">
                      <a16:colId xmlns:a16="http://schemas.microsoft.com/office/drawing/2014/main" val="3346275419"/>
                    </a:ext>
                  </a:extLst>
                </a:gridCol>
                <a:gridCol w="696310">
                  <a:extLst>
                    <a:ext uri="{9D8B030D-6E8A-4147-A177-3AD203B41FA5}">
                      <a16:colId xmlns:a16="http://schemas.microsoft.com/office/drawing/2014/main" val="233181922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C0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9710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7183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67799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0380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0286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18323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98345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99224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977761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5BAEB6C6-CB7D-528B-2786-33E40EDADE13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E5DF9A-F3BF-8804-C674-51C3F8A935A7}"/>
              </a:ext>
            </a:extLst>
          </p:cNvPr>
          <p:cNvSpPr txBox="1"/>
          <p:nvPr/>
        </p:nvSpPr>
        <p:spPr>
          <a:xfrm>
            <a:off x="8683362" y="5336865"/>
            <a:ext cx="2663758" cy="830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/>
              <a:t>  Transistors:</a:t>
            </a:r>
          </a:p>
          <a:p>
            <a:pPr algn="ctr"/>
            <a:r>
              <a:rPr lang="en-IN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IN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38</a:t>
            </a:r>
            <a:r>
              <a:rPr lang="en-I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mosfets</a:t>
            </a:r>
            <a:endParaRPr lang="en-IN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01955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F8E92-722C-1A8C-A195-84EFF6A0F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32" y="18255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 For Full Adder: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C4DA-87D6-AC3E-61CC-ED3CD8733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EDAA9C-DB86-70D2-1FAA-4E963D1D4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779" y="1441375"/>
            <a:ext cx="7627110" cy="443522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A01E2DF-2F81-F95B-5A13-8D570A9057CC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42B260A-9203-CD8C-6D87-305D5E608C43}"/>
                  </a:ext>
                </a:extLst>
              </p:cNvPr>
              <p:cNvSpPr txBox="1"/>
              <p:nvPr/>
            </p:nvSpPr>
            <p:spPr>
              <a:xfrm>
                <a:off x="8933110" y="1441375"/>
                <a:ext cx="2663758" cy="424411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IN" sz="2400" b="1" dirty="0"/>
                  <a:t>   Delay :</a:t>
                </a:r>
              </a:p>
              <a:p>
                <a:r>
                  <a:rPr lang="en-IN" sz="2400" b="1" dirty="0"/>
                  <a:t>      Sum: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Ton=0.72ns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Toff=0.3ns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𝑇𝑜𝑛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𝑇𝑜𝑓𝑓</m:t>
                        </m:r>
                      </m:num>
                      <m:den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IN" sz="2000" i="1" dirty="0">
                  <a:latin typeface="Times New Roman" panose="02020603050405020304" pitchFamily="18" charset="0"/>
                </a:endParaRP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T=0.51ns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</a:t>
                </a:r>
                <a:r>
                  <a:rPr lang="en-IN" sz="2400" b="1" dirty="0"/>
                  <a:t>Carry: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Ton=0.04ns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Toff=0.1ns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𝑇𝑜𝑛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𝑇𝑜𝑓𝑓</m:t>
                        </m:r>
                      </m:num>
                      <m:den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IN" sz="2000" i="1" dirty="0">
                  <a:latin typeface="Times New Roman" panose="02020603050405020304" pitchFamily="18" charset="0"/>
                </a:endParaRP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T=0.07ns</a:t>
                </a:r>
              </a:p>
              <a:p>
                <a:endParaRPr lang="en-IN" sz="20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42B260A-9203-CD8C-6D87-305D5E608C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33110" y="1441375"/>
                <a:ext cx="2663758" cy="4244111"/>
              </a:xfrm>
              <a:prstGeom prst="rect">
                <a:avLst/>
              </a:prstGeom>
              <a:blipFill>
                <a:blip r:embed="rId3"/>
                <a:stretch>
                  <a:fillRect t="-1001"/>
                </a:stretch>
              </a:blip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515506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73281-F3EC-93FA-07E7-D62787BE2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565" y="-49312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Half subtractor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0FC7D7-CF1E-F9C7-F146-9295A7A71A75}"/>
              </a:ext>
            </a:extLst>
          </p:cNvPr>
          <p:cNvSpPr txBox="1"/>
          <p:nvPr/>
        </p:nvSpPr>
        <p:spPr>
          <a:xfrm>
            <a:off x="8618370" y="613469"/>
            <a:ext cx="262758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Diff= </a:t>
            </a:r>
            <a:r>
              <a:rPr lang="en-IN" sz="3200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IN" sz="3200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⊕</a:t>
            </a:r>
            <a:r>
              <a:rPr lang="en-IN" sz="3200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IN" sz="3200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r>
              <a:rPr lang="en-IN" sz="3200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Borrow= A</a:t>
            </a:r>
            <a:r>
              <a:rPr lang="en-IN" sz="3200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’B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023695B-47E4-ABF1-6106-CA9AAC0F48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6758245"/>
              </p:ext>
            </p:extLst>
          </p:nvPr>
        </p:nvGraphicFramePr>
        <p:xfrm>
          <a:off x="8618369" y="2455647"/>
          <a:ext cx="2627588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6897">
                  <a:extLst>
                    <a:ext uri="{9D8B030D-6E8A-4147-A177-3AD203B41FA5}">
                      <a16:colId xmlns:a16="http://schemas.microsoft.com/office/drawing/2014/main" val="1972517260"/>
                    </a:ext>
                  </a:extLst>
                </a:gridCol>
                <a:gridCol w="656897">
                  <a:extLst>
                    <a:ext uri="{9D8B030D-6E8A-4147-A177-3AD203B41FA5}">
                      <a16:colId xmlns:a16="http://schemas.microsoft.com/office/drawing/2014/main" val="408517248"/>
                    </a:ext>
                  </a:extLst>
                </a:gridCol>
                <a:gridCol w="656897">
                  <a:extLst>
                    <a:ext uri="{9D8B030D-6E8A-4147-A177-3AD203B41FA5}">
                      <a16:colId xmlns:a16="http://schemas.microsoft.com/office/drawing/2014/main" val="4258313721"/>
                    </a:ext>
                  </a:extLst>
                </a:gridCol>
                <a:gridCol w="656897">
                  <a:extLst>
                    <a:ext uri="{9D8B030D-6E8A-4147-A177-3AD203B41FA5}">
                      <a16:colId xmlns:a16="http://schemas.microsoft.com/office/drawing/2014/main" val="42221913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B0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60216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8444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27010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4777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685352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37BA783A-A8A8-74E8-3E84-48FE6D0B3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757" y="1578556"/>
            <a:ext cx="5836988" cy="464714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2004E43-7462-D7E3-F42C-8315DC5549F2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408AFB-C090-DE47-E5DA-0C651F2FF368}"/>
              </a:ext>
            </a:extLst>
          </p:cNvPr>
          <p:cNvSpPr txBox="1"/>
          <p:nvPr/>
        </p:nvSpPr>
        <p:spPr>
          <a:xfrm>
            <a:off x="8582199" y="4731892"/>
            <a:ext cx="2663758" cy="830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/>
              <a:t>  Transistors:</a:t>
            </a:r>
          </a:p>
          <a:p>
            <a:pPr algn="ctr"/>
            <a:r>
              <a:rPr lang="en-IN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22</a:t>
            </a:r>
            <a:r>
              <a:rPr lang="en-I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mosfets</a:t>
            </a:r>
          </a:p>
        </p:txBody>
      </p:sp>
    </p:spTree>
    <p:extLst>
      <p:ext uri="{BB962C8B-B14F-4D97-AF65-F5344CB8AC3E}">
        <p14:creationId xmlns:p14="http://schemas.microsoft.com/office/powerpoint/2010/main" val="9434297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F8E92-722C-1A8C-A195-84EFF6A0F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32" y="18255"/>
            <a:ext cx="10515600" cy="1325563"/>
          </a:xfrm>
        </p:spPr>
        <p:txBody>
          <a:bodyPr/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For Half Subtractor: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C4DA-87D6-AC3E-61CC-ED3CD8733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67B6769-D78F-C8C8-CC88-06C8620075A8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054D21-988B-71DF-4E86-26ABCAE56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33019"/>
            <a:ext cx="7162033" cy="446570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78402E3-AB93-5DAA-6036-B2EFCF48D93F}"/>
                  </a:ext>
                </a:extLst>
              </p:cNvPr>
              <p:cNvSpPr txBox="1"/>
              <p:nvPr/>
            </p:nvSpPr>
            <p:spPr>
              <a:xfrm>
                <a:off x="8645927" y="1343818"/>
                <a:ext cx="2663758" cy="424411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IN" sz="2400" b="1" dirty="0"/>
                  <a:t>   Delay :</a:t>
                </a:r>
              </a:p>
              <a:p>
                <a:r>
                  <a:rPr lang="en-IN" sz="2400" b="1" dirty="0"/>
                  <a:t>      Sum: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Ton=0.068ns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Toff=0.08ns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𝑇𝑜𝑛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𝑇𝑜𝑓𝑓</m:t>
                        </m:r>
                      </m:num>
                      <m:den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IN" sz="2000" i="1" dirty="0">
                  <a:latin typeface="Times New Roman" panose="02020603050405020304" pitchFamily="18" charset="0"/>
                </a:endParaRP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T=0.174ns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</a:t>
                </a:r>
                <a:r>
                  <a:rPr lang="en-IN" sz="2400" b="1" dirty="0"/>
                  <a:t>Carry: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Ton=0.199ns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Toff=0.09ns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𝑇𝑜𝑛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𝑇𝑜𝑓𝑓</m:t>
                        </m:r>
                      </m:num>
                      <m:den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IN" sz="2000" i="1" dirty="0">
                  <a:latin typeface="Times New Roman" panose="02020603050405020304" pitchFamily="18" charset="0"/>
                </a:endParaRP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T=0.1445ns</a:t>
                </a:r>
              </a:p>
              <a:p>
                <a:endParaRPr lang="en-IN" sz="20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78402E3-AB93-5DAA-6036-B2EFCF48D9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45927" y="1343818"/>
                <a:ext cx="2663758" cy="4244111"/>
              </a:xfrm>
              <a:prstGeom prst="rect">
                <a:avLst/>
              </a:prstGeom>
              <a:blipFill>
                <a:blip r:embed="rId3"/>
                <a:stretch>
                  <a:fillRect t="-1001"/>
                </a:stretch>
              </a:blip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88017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B0D35-EBA5-DABA-DC60-23CF6B770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973" y="-107841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8 Bit Adder and subtractor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263D48C-0F15-EF44-9E04-C90855A747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33" r="9702"/>
          <a:stretch/>
        </p:blipFill>
        <p:spPr>
          <a:xfrm>
            <a:off x="529625" y="842125"/>
            <a:ext cx="6790356" cy="517375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67ED4BF-625B-84DC-D5A0-738CD6D9D07A}"/>
              </a:ext>
            </a:extLst>
          </p:cNvPr>
          <p:cNvSpPr/>
          <p:nvPr/>
        </p:nvSpPr>
        <p:spPr>
          <a:xfrm>
            <a:off x="124389" y="7746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FD997AA-479F-E16E-C801-AAF52B3EC8D3}"/>
              </a:ext>
            </a:extLst>
          </p:cNvPr>
          <p:cNvSpPr/>
          <p:nvPr/>
        </p:nvSpPr>
        <p:spPr>
          <a:xfrm>
            <a:off x="8132957" y="851403"/>
            <a:ext cx="3106982" cy="25292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D92B60-8872-CF1E-6EF5-7C4ACECADEA8}"/>
              </a:ext>
            </a:extLst>
          </p:cNvPr>
          <p:cNvSpPr txBox="1"/>
          <p:nvPr/>
        </p:nvSpPr>
        <p:spPr>
          <a:xfrm>
            <a:off x="9262874" y="1635740"/>
            <a:ext cx="1778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1 0 0 0 0 0 0 1</a:t>
            </a:r>
          </a:p>
          <a:p>
            <a:r>
              <a:rPr lang="en-IN" dirty="0"/>
              <a:t>   1 1 0 0 0 1 0 1</a:t>
            </a:r>
          </a:p>
          <a:p>
            <a:r>
              <a:rPr lang="en-IN" dirty="0"/>
              <a:t>1 0 1 0 0 0 1 1 0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Carry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2B77A36-F025-C3C7-FC9C-B886C10C336B}"/>
              </a:ext>
            </a:extLst>
          </p:cNvPr>
          <p:cNvCxnSpPr/>
          <p:nvPr/>
        </p:nvCxnSpPr>
        <p:spPr>
          <a:xfrm>
            <a:off x="9369554" y="2245340"/>
            <a:ext cx="147828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1104B4C-0CA0-A6CD-402E-70E78C5A2CD6}"/>
              </a:ext>
            </a:extLst>
          </p:cNvPr>
          <p:cNvSpPr txBox="1"/>
          <p:nvPr/>
        </p:nvSpPr>
        <p:spPr>
          <a:xfrm>
            <a:off x="10410413" y="137761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1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BEC0D61-A7DB-AE0F-1EE6-4AF61D8EEF9D}"/>
              </a:ext>
            </a:extLst>
          </p:cNvPr>
          <p:cNvCxnSpPr>
            <a:cxnSpLocks/>
          </p:cNvCxnSpPr>
          <p:nvPr/>
        </p:nvCxnSpPr>
        <p:spPr>
          <a:xfrm flipV="1">
            <a:off x="9408464" y="2524200"/>
            <a:ext cx="0" cy="5058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834572FF-555A-38F4-B4D9-DC587B739EA2}"/>
              </a:ext>
            </a:extLst>
          </p:cNvPr>
          <p:cNvSpPr txBox="1"/>
          <p:nvPr/>
        </p:nvSpPr>
        <p:spPr>
          <a:xfrm>
            <a:off x="8303638" y="986889"/>
            <a:ext cx="177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Addition</a:t>
            </a:r>
            <a:r>
              <a:rPr lang="en-IN" dirty="0"/>
              <a:t>: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E4F9167-EDAE-3893-02A7-0C33D076F3E1}"/>
              </a:ext>
            </a:extLst>
          </p:cNvPr>
          <p:cNvSpPr/>
          <p:nvPr/>
        </p:nvSpPr>
        <p:spPr>
          <a:xfrm>
            <a:off x="8132957" y="3684255"/>
            <a:ext cx="3106982" cy="27501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55F5F31-E13E-FA98-4423-934451BB4297}"/>
              </a:ext>
            </a:extLst>
          </p:cNvPr>
          <p:cNvSpPr txBox="1"/>
          <p:nvPr/>
        </p:nvSpPr>
        <p:spPr>
          <a:xfrm>
            <a:off x="8783257" y="4688091"/>
            <a:ext cx="1778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1 0 0 0 0 0 0 1</a:t>
            </a:r>
          </a:p>
          <a:p>
            <a:r>
              <a:rPr lang="en-IN" dirty="0"/>
              <a:t>   0 1 1 0 0 0 0 1</a:t>
            </a:r>
          </a:p>
          <a:p>
            <a:r>
              <a:rPr lang="en-IN" dirty="0"/>
              <a:t>1 0 0 1 0 0 0 0 0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Borrow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633CB56-9962-7C82-9F7D-327F7E4E1552}"/>
              </a:ext>
            </a:extLst>
          </p:cNvPr>
          <p:cNvCxnSpPr/>
          <p:nvPr/>
        </p:nvCxnSpPr>
        <p:spPr>
          <a:xfrm>
            <a:off x="8889937" y="5297691"/>
            <a:ext cx="147828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9B52B36-E3F8-E0CE-2983-143017355609}"/>
              </a:ext>
            </a:extLst>
          </p:cNvPr>
          <p:cNvCxnSpPr>
            <a:cxnSpLocks/>
          </p:cNvCxnSpPr>
          <p:nvPr/>
        </p:nvCxnSpPr>
        <p:spPr>
          <a:xfrm flipV="1">
            <a:off x="8928847" y="5576551"/>
            <a:ext cx="0" cy="5058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BF57871-F58F-1269-7D51-B40129649FFF}"/>
              </a:ext>
            </a:extLst>
          </p:cNvPr>
          <p:cNvSpPr txBox="1"/>
          <p:nvPr/>
        </p:nvSpPr>
        <p:spPr>
          <a:xfrm>
            <a:off x="9063169" y="4352768"/>
            <a:ext cx="2036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1 2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C1A4491-D672-58AD-D48D-77210EE47B67}"/>
              </a:ext>
            </a:extLst>
          </p:cNvPr>
          <p:cNvSpPr txBox="1"/>
          <p:nvPr/>
        </p:nvSpPr>
        <p:spPr>
          <a:xfrm>
            <a:off x="8480554" y="3820515"/>
            <a:ext cx="1778000" cy="461665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2400" b="1" dirty="0"/>
              <a:t>Subtraction</a:t>
            </a:r>
            <a:r>
              <a:rPr lang="en-IN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6785710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F8E92-722C-1A8C-A195-84EFF6A0F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32" y="18255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 For 8 Bit Adder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C4DA-87D6-AC3E-61CC-ED3CD8733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9C24CA3-0676-0767-0C79-F8F151A07E4F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13B3428-57F6-6A82-1008-B6AE8F6A51C9}"/>
                  </a:ext>
                </a:extLst>
              </p:cNvPr>
              <p:cNvSpPr txBox="1"/>
              <p:nvPr/>
            </p:nvSpPr>
            <p:spPr>
              <a:xfrm>
                <a:off x="9047566" y="2467913"/>
                <a:ext cx="2663758" cy="182966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IN" sz="2400" b="1" dirty="0"/>
                  <a:t>   Delay :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Ton=0.14ns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Toff=0.10ns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𝑇𝑜𝑛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𝑇𝑜𝑓𝑓</m:t>
                        </m:r>
                      </m:num>
                      <m:den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IN" sz="2000" i="1" dirty="0">
                  <a:latin typeface="Times New Roman" panose="02020603050405020304" pitchFamily="18" charset="0"/>
                </a:endParaRP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T=0.12ns</a:t>
                </a:r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13B3428-57F6-6A82-1008-B6AE8F6A51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7566" y="2467913"/>
                <a:ext cx="2663758" cy="1829668"/>
              </a:xfrm>
              <a:prstGeom prst="rect">
                <a:avLst/>
              </a:prstGeom>
              <a:blipFill>
                <a:blip r:embed="rId2"/>
                <a:stretch>
                  <a:fillRect t="-2318" b="-4636"/>
                </a:stretch>
              </a:blip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480B25DC-9ABB-0CFC-B4A0-5C6923BD5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563" y="1343818"/>
            <a:ext cx="7575246" cy="442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464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F1509-75B1-AA12-B1C2-047EC9BD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382" y="613823"/>
            <a:ext cx="10515600" cy="1325563"/>
          </a:xfrm>
        </p:spPr>
        <p:txBody>
          <a:bodyPr>
            <a:normAutofit fontScale="90000"/>
          </a:bodyPr>
          <a:lstStyle/>
          <a:p>
            <a:pPr algn="l">
              <a:lnSpc>
                <a:spcPct val="100000"/>
              </a:lnSpc>
            </a:pPr>
            <a:r>
              <a:rPr 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What is an Arithmetic-Logic Unit (ALU)?</a:t>
            </a:r>
            <a:br>
              <a:rPr lang="en-US" b="1" i="0" dirty="0">
                <a:solidFill>
                  <a:srgbClr val="323232"/>
                </a:solidFill>
                <a:effectLst/>
                <a:latin typeface="Arial" panose="020B0604020202020204" pitchFamily="34" charset="0"/>
              </a:rPr>
            </a:br>
            <a:endParaRPr lang="en-US" b="0" i="0" dirty="0">
              <a:solidFill>
                <a:srgbClr val="666666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32E7D-7C7C-2BF4-9896-654B384BE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931" y="1743240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Main part of a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 Processing Unit .</a:t>
            </a:r>
          </a:p>
          <a:p>
            <a:r>
              <a:rPr lang="en-US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Carries out arithmetic and logic operations on the Operands in computer .</a:t>
            </a:r>
          </a:p>
          <a:p>
            <a:pPr marL="0" indent="0">
              <a:buNone/>
            </a:pPr>
            <a:endParaRPr lang="en-US" sz="2400" i="0" dirty="0">
              <a:effectLst/>
            </a:endParaRPr>
          </a:p>
          <a:p>
            <a:pPr marL="0" indent="0">
              <a:buNone/>
            </a:pPr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Propagation Delay ?</a:t>
            </a:r>
          </a:p>
          <a:p>
            <a:pPr marL="0" indent="0">
              <a:buNone/>
            </a:pPr>
            <a:endParaRPr lang="en-US" sz="4000" b="1" i="0" dirty="0">
              <a:solidFill>
                <a:schemeClr val="accent1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average of time taken for output to change from low level to high level and high level to low level.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Tp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(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TpHL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+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TpLH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/ 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0E6B09-1C3A-D381-00C3-37FA4E5A5911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2524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F8E92-722C-1A8C-A195-84EFF6A0F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32" y="18255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 For 8 Bit subtractor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C4DA-87D6-AC3E-61CC-ED3CD8733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62599D-7EF0-4283-EEB4-1A1F0984B38F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33D7A48-CAC4-8370-BC27-AE0802F49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808" y="1343818"/>
            <a:ext cx="8204273" cy="446570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8485E3B-650D-A940-FCE2-B63ECA861320}"/>
                  </a:ext>
                </a:extLst>
              </p:cNvPr>
              <p:cNvSpPr txBox="1"/>
              <p:nvPr/>
            </p:nvSpPr>
            <p:spPr>
              <a:xfrm>
                <a:off x="9132651" y="2769471"/>
                <a:ext cx="2663758" cy="182966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IN" sz="2400" b="1" dirty="0"/>
                  <a:t>   Delay :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Ton=0.14ns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Toff=0.10ns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𝑇𝑜𝑛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𝑇𝑜𝑓𝑓</m:t>
                        </m:r>
                      </m:num>
                      <m:den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IN" sz="2000" i="1" dirty="0">
                  <a:latin typeface="Times New Roman" panose="02020603050405020304" pitchFamily="18" charset="0"/>
                </a:endParaRP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T=0.12ns</a:t>
                </a: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8485E3B-650D-A940-FCE2-B63ECA8613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32651" y="2769471"/>
                <a:ext cx="2663758" cy="1829668"/>
              </a:xfrm>
              <a:prstGeom prst="rect">
                <a:avLst/>
              </a:prstGeom>
              <a:blipFill>
                <a:blip r:embed="rId3"/>
                <a:stretch>
                  <a:fillRect t="-2318" b="-4636"/>
                </a:stretch>
              </a:blip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667212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5DA33-9E88-CE92-DFD7-F162EC3DC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855" y="109934"/>
            <a:ext cx="9877120" cy="1325563"/>
          </a:xfrm>
        </p:spPr>
        <p:txBody>
          <a:bodyPr/>
          <a:lstStyle/>
          <a:p>
            <a:r>
              <a:rPr lang="en-IN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Bit Increment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1A525A1-37FC-33D0-2658-86E6CFF94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0951" y="657657"/>
            <a:ext cx="3682130" cy="579734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C397475-3AA1-D30B-9C97-5C599AF9A5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3124"/>
          <a:stretch/>
        </p:blipFill>
        <p:spPr>
          <a:xfrm>
            <a:off x="4182004" y="1698945"/>
            <a:ext cx="2578720" cy="389970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57A2768-B2BB-F785-1877-BFED5343DBF2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37368B-E1B6-DCDF-3849-1C73CB901B49}"/>
              </a:ext>
            </a:extLst>
          </p:cNvPr>
          <p:cNvSpPr/>
          <p:nvPr/>
        </p:nvSpPr>
        <p:spPr>
          <a:xfrm>
            <a:off x="838919" y="2770832"/>
            <a:ext cx="2358089" cy="19479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2506FA2-C17C-37FB-345B-42CAFFE7C9A3}"/>
              </a:ext>
            </a:extLst>
          </p:cNvPr>
          <p:cNvSpPr txBox="1"/>
          <p:nvPr/>
        </p:nvSpPr>
        <p:spPr>
          <a:xfrm>
            <a:off x="1231879" y="3007133"/>
            <a:ext cx="1778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1 0 1 1 0 0 0 1</a:t>
            </a:r>
          </a:p>
          <a:p>
            <a:r>
              <a:rPr lang="en-IN" dirty="0"/>
              <a:t>                          1</a:t>
            </a:r>
          </a:p>
          <a:p>
            <a:r>
              <a:rPr lang="en-IN" dirty="0"/>
              <a:t>0 1 0 1 1 0 0 1 0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Carry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55873C8-5892-75D8-EEFD-0EB54C2290CF}"/>
              </a:ext>
            </a:extLst>
          </p:cNvPr>
          <p:cNvCxnSpPr/>
          <p:nvPr/>
        </p:nvCxnSpPr>
        <p:spPr>
          <a:xfrm>
            <a:off x="1381739" y="3575454"/>
            <a:ext cx="147828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53EFDA4-C77A-9648-96A5-28458D943150}"/>
              </a:ext>
            </a:extLst>
          </p:cNvPr>
          <p:cNvCxnSpPr>
            <a:cxnSpLocks/>
          </p:cNvCxnSpPr>
          <p:nvPr/>
        </p:nvCxnSpPr>
        <p:spPr>
          <a:xfrm flipV="1">
            <a:off x="1381739" y="3884296"/>
            <a:ext cx="0" cy="5058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03453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F8E92-722C-1A8C-A195-84EFF6A0F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32" y="18255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 For 8 Bit Increment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C4DA-87D6-AC3E-61CC-ED3CD8733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223364-AC69-D815-9D7D-EC25A236A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132" y="1416073"/>
            <a:ext cx="8120572" cy="447332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742CF33-150F-BE2E-9390-EB93F5B8FD37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6CD1FAF-41EB-B52B-64FA-97AEEFCEA206}"/>
                  </a:ext>
                </a:extLst>
              </p:cNvPr>
              <p:cNvSpPr txBox="1"/>
              <p:nvPr/>
            </p:nvSpPr>
            <p:spPr>
              <a:xfrm>
                <a:off x="9047566" y="2467913"/>
                <a:ext cx="2663758" cy="182966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IN" sz="2400" b="1" dirty="0"/>
                  <a:t>   Delay :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Ton=0.12ns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Toff=0.410ns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𝑇𝑜𝑛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𝑇𝑜𝑓𝑓</m:t>
                        </m:r>
                      </m:num>
                      <m:den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IN" sz="2000" i="1" dirty="0">
                  <a:latin typeface="Times New Roman" panose="02020603050405020304" pitchFamily="18" charset="0"/>
                </a:endParaRP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T=0.26ns</a:t>
                </a: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6CD1FAF-41EB-B52B-64FA-97AEEFCEA2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7566" y="2467913"/>
                <a:ext cx="2663758" cy="1829668"/>
              </a:xfrm>
              <a:prstGeom prst="rect">
                <a:avLst/>
              </a:prstGeom>
              <a:blipFill>
                <a:blip r:embed="rId3"/>
                <a:stretch>
                  <a:fillRect t="-2318" b="-4636"/>
                </a:stretch>
              </a:blip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787484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DF211-7873-14D2-2D2A-8D23AA216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638" y="82149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Bit Decrement</a:t>
            </a:r>
            <a:endParaRPr lang="en-IN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575FFF-031B-8E36-4726-EA3181083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6694" y="439427"/>
            <a:ext cx="3439224" cy="59791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21E625F-D4AB-FFB4-3CAB-FB640A8CA5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5585" y="1386339"/>
            <a:ext cx="3267652" cy="434000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779B8F2-36D6-C83A-A1E1-179EA4553DBC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9E6ABA-88A7-9F3D-CB6E-0ED3C1EAAAD7}"/>
              </a:ext>
            </a:extLst>
          </p:cNvPr>
          <p:cNvSpPr/>
          <p:nvPr/>
        </p:nvSpPr>
        <p:spPr>
          <a:xfrm>
            <a:off x="363638" y="2016540"/>
            <a:ext cx="3106982" cy="25292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8221D82-C99E-B07E-0248-50E058E92CF4}"/>
              </a:ext>
            </a:extLst>
          </p:cNvPr>
          <p:cNvSpPr txBox="1"/>
          <p:nvPr/>
        </p:nvSpPr>
        <p:spPr>
          <a:xfrm>
            <a:off x="1070252" y="2657240"/>
            <a:ext cx="1778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1 0 1 1 0 0 1 0</a:t>
            </a:r>
          </a:p>
          <a:p>
            <a:r>
              <a:rPr lang="en-IN" dirty="0"/>
              <a:t>                         1</a:t>
            </a:r>
          </a:p>
          <a:p>
            <a:r>
              <a:rPr lang="en-IN" dirty="0"/>
              <a:t>0 1 0 1 1 0 0 0 1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Borrow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248D9EA-7801-6B29-248C-64333124C71D}"/>
              </a:ext>
            </a:extLst>
          </p:cNvPr>
          <p:cNvCxnSpPr/>
          <p:nvPr/>
        </p:nvCxnSpPr>
        <p:spPr>
          <a:xfrm>
            <a:off x="1177989" y="3281188"/>
            <a:ext cx="147828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1FEBC8A-03C8-3DDD-C847-7BBBD48F2018}"/>
              </a:ext>
            </a:extLst>
          </p:cNvPr>
          <p:cNvCxnSpPr>
            <a:cxnSpLocks/>
          </p:cNvCxnSpPr>
          <p:nvPr/>
        </p:nvCxnSpPr>
        <p:spPr>
          <a:xfrm flipV="1">
            <a:off x="1214475" y="3534403"/>
            <a:ext cx="0" cy="5058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70E70C7-39FD-E1AB-8B5E-2B9705FC6B10}"/>
              </a:ext>
            </a:extLst>
          </p:cNvPr>
          <p:cNvSpPr txBox="1"/>
          <p:nvPr/>
        </p:nvSpPr>
        <p:spPr>
          <a:xfrm>
            <a:off x="2285288" y="2382467"/>
            <a:ext cx="2036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0 2</a:t>
            </a:r>
          </a:p>
        </p:txBody>
      </p:sp>
    </p:spTree>
    <p:extLst>
      <p:ext uri="{BB962C8B-B14F-4D97-AF65-F5344CB8AC3E}">
        <p14:creationId xmlns:p14="http://schemas.microsoft.com/office/powerpoint/2010/main" val="24487473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F8E92-722C-1A8C-A195-84EFF6A0F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32" y="18255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 For 8 Bit Decrement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C4DA-87D6-AC3E-61CC-ED3CD8733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AC997F-7612-EA6C-CADE-4B02D9BE1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38" y="1446959"/>
            <a:ext cx="8092723" cy="445046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CA0E079-D873-8403-E826-CBF1CDEA7BE6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CEAFDE2-6ACA-B7E6-A11B-4D440DE0FBDE}"/>
                  </a:ext>
                </a:extLst>
              </p:cNvPr>
              <p:cNvSpPr txBox="1"/>
              <p:nvPr/>
            </p:nvSpPr>
            <p:spPr>
              <a:xfrm>
                <a:off x="9047566" y="2467913"/>
                <a:ext cx="2663758" cy="182966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IN" sz="2400" b="1" dirty="0"/>
                  <a:t>   Delay :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Ton=0.82ns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Toff=0.310ns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𝑇𝑜𝑛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𝑇𝑜𝑓𝑓</m:t>
                        </m:r>
                      </m:num>
                      <m:den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IN" sz="2000" i="1" dirty="0">
                  <a:latin typeface="Times New Roman" panose="02020603050405020304" pitchFamily="18" charset="0"/>
                </a:endParaRP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T=0.55ns</a:t>
                </a: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CEAFDE2-6ACA-B7E6-A11B-4D440DE0FB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7566" y="2467913"/>
                <a:ext cx="2663758" cy="1829668"/>
              </a:xfrm>
              <a:prstGeom prst="rect">
                <a:avLst/>
              </a:prstGeom>
              <a:blipFill>
                <a:blip r:embed="rId3"/>
                <a:stretch>
                  <a:fillRect t="-2318" b="-4636"/>
                </a:stretch>
              </a:blip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002750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3A7EC-A6BB-96B2-7BA5-518F32EF4D97}"/>
              </a:ext>
            </a:extLst>
          </p:cNvPr>
          <p:cNvSpPr txBox="1">
            <a:spLocks/>
          </p:cNvSpPr>
          <p:nvPr/>
        </p:nvSpPr>
        <p:spPr>
          <a:xfrm>
            <a:off x="435303" y="407192"/>
            <a:ext cx="2687276" cy="81849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Bit NOT</a:t>
            </a:r>
          </a:p>
        </p:txBody>
      </p:sp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A0D2BBB0-BD94-B5C7-4713-9810F2E90B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493" y="1419096"/>
            <a:ext cx="5631840" cy="435133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64DBA0E-92D7-8DF6-86F2-6B0534280A2A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3A980-31D5-D199-353B-0EA76A30FFC3}"/>
              </a:ext>
            </a:extLst>
          </p:cNvPr>
          <p:cNvSpPr/>
          <p:nvPr/>
        </p:nvSpPr>
        <p:spPr>
          <a:xfrm>
            <a:off x="8164520" y="2008714"/>
            <a:ext cx="2358089" cy="19479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2BC924-1DF0-4FEB-4D97-F65CC3FF1D6E}"/>
              </a:ext>
            </a:extLst>
          </p:cNvPr>
          <p:cNvSpPr txBox="1"/>
          <p:nvPr/>
        </p:nvSpPr>
        <p:spPr>
          <a:xfrm>
            <a:off x="8164520" y="2244037"/>
            <a:ext cx="37206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A = 1 0 0 1 1 0 0 1</a:t>
            </a:r>
          </a:p>
          <a:p>
            <a:endParaRPr lang="en-IN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84900C7-2986-CA7B-FA48-1D2DF9613890}"/>
              </a:ext>
            </a:extLst>
          </p:cNvPr>
          <p:cNvCxnSpPr>
            <a:cxnSpLocks/>
          </p:cNvCxnSpPr>
          <p:nvPr/>
        </p:nvCxnSpPr>
        <p:spPr>
          <a:xfrm>
            <a:off x="8646509" y="2819481"/>
            <a:ext cx="18761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71AA416-6500-047C-A7C8-DDD859178A74}"/>
              </a:ext>
            </a:extLst>
          </p:cNvPr>
          <p:cNvSpPr txBox="1"/>
          <p:nvPr/>
        </p:nvSpPr>
        <p:spPr>
          <a:xfrm>
            <a:off x="8164520" y="2887322"/>
            <a:ext cx="240686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C=  0 1 1 0 0 1 1 0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747727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F8E92-722C-1A8C-A195-84EFF6A0F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32" y="18255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 For 8 NOT 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C4DA-87D6-AC3E-61CC-ED3CD8733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8AFF8C-076C-BA9F-FF36-4C3BBDD1E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104" y="1732087"/>
            <a:ext cx="10308151" cy="42318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E508076-4E35-B43F-202E-3C0A7C1A45A5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07573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600C7-FFEC-83B1-A110-076B7A3A31B3}"/>
              </a:ext>
            </a:extLst>
          </p:cNvPr>
          <p:cNvSpPr txBox="1">
            <a:spLocks/>
          </p:cNvSpPr>
          <p:nvPr/>
        </p:nvSpPr>
        <p:spPr>
          <a:xfrm>
            <a:off x="509226" y="25193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Bit AND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7979E3-F78C-C9B9-AE35-18A5AF8591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2827" y="1279499"/>
            <a:ext cx="4723174" cy="469889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5B82C34-D445-E12B-1D55-9024E7C67E1F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9E95933-5D8E-1DB1-2F5E-40230E5BAF6C}"/>
              </a:ext>
            </a:extLst>
          </p:cNvPr>
          <p:cNvSpPr/>
          <p:nvPr/>
        </p:nvSpPr>
        <p:spPr>
          <a:xfrm>
            <a:off x="8144632" y="2327295"/>
            <a:ext cx="2358089" cy="19479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BB2F82-FACB-99F3-8F24-EABF223EDF56}"/>
              </a:ext>
            </a:extLst>
          </p:cNvPr>
          <p:cNvSpPr txBox="1"/>
          <p:nvPr/>
        </p:nvSpPr>
        <p:spPr>
          <a:xfrm>
            <a:off x="8191545" y="2454471"/>
            <a:ext cx="372066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A = 1 0 0 1 1 0 0 1</a:t>
            </a:r>
          </a:p>
          <a:p>
            <a:r>
              <a:rPr lang="en-IN" sz="2400" dirty="0"/>
              <a:t>B=  1 1 0 0 1 1 0 0</a:t>
            </a:r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22D047-147D-045A-62C7-B7237346F3BB}"/>
              </a:ext>
            </a:extLst>
          </p:cNvPr>
          <p:cNvSpPr txBox="1"/>
          <p:nvPr/>
        </p:nvSpPr>
        <p:spPr>
          <a:xfrm>
            <a:off x="8159911" y="3306496"/>
            <a:ext cx="240686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S=  1 0 0 0 1 0 0 0</a:t>
            </a:r>
          </a:p>
          <a:p>
            <a:endParaRPr lang="en-IN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8F269F-985B-7260-75A1-DEB35EE4B2C3}"/>
              </a:ext>
            </a:extLst>
          </p:cNvPr>
          <p:cNvCxnSpPr>
            <a:cxnSpLocks/>
          </p:cNvCxnSpPr>
          <p:nvPr/>
        </p:nvCxnSpPr>
        <p:spPr>
          <a:xfrm>
            <a:off x="8701192" y="3306496"/>
            <a:ext cx="1765738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30924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F8E92-722C-1A8C-A195-84EFF6A0F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32" y="18255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 For 8 AND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C4DA-87D6-AC3E-61CC-ED3CD8733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8AF4AE-1675-8164-4FB9-387E79528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308" y="1529844"/>
            <a:ext cx="9969230" cy="443522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3880244-2181-E31A-1F42-11CD4CC2BA8F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38106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DA720-7DFE-8B59-F9BF-E6C2849D0C85}"/>
              </a:ext>
            </a:extLst>
          </p:cNvPr>
          <p:cNvSpPr txBox="1">
            <a:spLocks/>
          </p:cNvSpPr>
          <p:nvPr/>
        </p:nvSpPr>
        <p:spPr>
          <a:xfrm>
            <a:off x="449318" y="297859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Bit OR </a:t>
            </a:r>
          </a:p>
        </p:txBody>
      </p:sp>
      <p:pic>
        <p:nvPicPr>
          <p:cNvPr id="3" name="Content Placeholder 8">
            <a:extLst>
              <a:ext uri="{FF2B5EF4-FFF2-40B4-BE49-F238E27FC236}">
                <a16:creationId xmlns:a16="http://schemas.microsoft.com/office/drawing/2014/main" id="{80CCA08F-96C6-E460-C152-44823201A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397" y="1164638"/>
            <a:ext cx="5646683" cy="515154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10D20CD-62EA-E163-3DA7-C7A61807DC0B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23F1F6-FA08-3C80-C5B2-FACA8001DFB2}"/>
              </a:ext>
            </a:extLst>
          </p:cNvPr>
          <p:cNvSpPr/>
          <p:nvPr/>
        </p:nvSpPr>
        <p:spPr>
          <a:xfrm>
            <a:off x="8194173" y="1926580"/>
            <a:ext cx="2358089" cy="19479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9BCCFA-04A7-F8AA-7B54-9FBBFC92C534}"/>
              </a:ext>
            </a:extLst>
          </p:cNvPr>
          <p:cNvSpPr txBox="1"/>
          <p:nvPr/>
        </p:nvSpPr>
        <p:spPr>
          <a:xfrm>
            <a:off x="8325427" y="3203508"/>
            <a:ext cx="24068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S = 1 1 0 1 1 1 0 1</a:t>
            </a:r>
          </a:p>
          <a:p>
            <a:endParaRPr lang="en-IN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1D6D233-7F70-AF91-190A-4558DA485FA2}"/>
              </a:ext>
            </a:extLst>
          </p:cNvPr>
          <p:cNvCxnSpPr>
            <a:cxnSpLocks/>
          </p:cNvCxnSpPr>
          <p:nvPr/>
        </p:nvCxnSpPr>
        <p:spPr>
          <a:xfrm flipV="1">
            <a:off x="8569394" y="3136962"/>
            <a:ext cx="1259680" cy="2328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AD6C02E-90EB-4262-FF38-03FBF15F2772}"/>
              </a:ext>
            </a:extLst>
          </p:cNvPr>
          <p:cNvCxnSpPr/>
          <p:nvPr/>
        </p:nvCxnSpPr>
        <p:spPr>
          <a:xfrm>
            <a:off x="9671419" y="3136962"/>
            <a:ext cx="856595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F682198-5A13-EDA7-762F-CDDAFDCAFBA4}"/>
              </a:ext>
            </a:extLst>
          </p:cNvPr>
          <p:cNvSpPr txBox="1"/>
          <p:nvPr/>
        </p:nvSpPr>
        <p:spPr>
          <a:xfrm>
            <a:off x="8266283" y="2321004"/>
            <a:ext cx="372066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A = 1 0 0 1 1 0 0 1</a:t>
            </a:r>
          </a:p>
          <a:p>
            <a:r>
              <a:rPr lang="en-IN" sz="2400" dirty="0"/>
              <a:t>B = 1 1 0 0 1 1 0 0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09493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9FD7E-4D46-0534-A6AD-E42B1CBA92A9}"/>
              </a:ext>
            </a:extLst>
          </p:cNvPr>
          <p:cNvSpPr txBox="1">
            <a:spLocks/>
          </p:cNvSpPr>
          <p:nvPr/>
        </p:nvSpPr>
        <p:spPr>
          <a:xfrm>
            <a:off x="121829" y="176468"/>
            <a:ext cx="10527710" cy="68146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our Idea Started..?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0B29E87-4DD9-80CF-24B3-1D43D2AF5F04}"/>
              </a:ext>
            </a:extLst>
          </p:cNvPr>
          <p:cNvSpPr/>
          <p:nvPr/>
        </p:nvSpPr>
        <p:spPr>
          <a:xfrm>
            <a:off x="6579476" y="1433017"/>
            <a:ext cx="810117" cy="456691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6600CC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4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8 B</a:t>
            </a:r>
          </a:p>
          <a:p>
            <a:pPr algn="ctr"/>
            <a:r>
              <a:rPr lang="en-IN" sz="4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I</a:t>
            </a:r>
          </a:p>
          <a:p>
            <a:pPr algn="ctr"/>
            <a:r>
              <a:rPr lang="en-IN" sz="4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 A</a:t>
            </a:r>
          </a:p>
          <a:p>
            <a:pPr algn="ctr"/>
            <a:r>
              <a:rPr lang="en-IN" sz="4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L</a:t>
            </a:r>
          </a:p>
          <a:p>
            <a:pPr algn="ctr"/>
            <a:r>
              <a:rPr lang="en-IN" sz="4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U</a:t>
            </a:r>
            <a:endParaRPr lang="en-IN" sz="4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96D9BB-5BC4-7FC5-3BA5-FC0F534F6B6D}"/>
              </a:ext>
            </a:extLst>
          </p:cNvPr>
          <p:cNvSpPr/>
          <p:nvPr/>
        </p:nvSpPr>
        <p:spPr>
          <a:xfrm>
            <a:off x="2974017" y="1433017"/>
            <a:ext cx="2270646" cy="5585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000" dirty="0"/>
              <a:t>Adder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5B0B77C-5686-36AF-4165-1AC4A40DAA57}"/>
              </a:ext>
            </a:extLst>
          </p:cNvPr>
          <p:cNvSpPr/>
          <p:nvPr/>
        </p:nvSpPr>
        <p:spPr>
          <a:xfrm>
            <a:off x="2979312" y="2512343"/>
            <a:ext cx="2266296" cy="5585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000" dirty="0"/>
              <a:t>Subtracter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857EBC-B939-8F6D-2FC6-776BB79A4A91}"/>
              </a:ext>
            </a:extLst>
          </p:cNvPr>
          <p:cNvSpPr/>
          <p:nvPr/>
        </p:nvSpPr>
        <p:spPr>
          <a:xfrm>
            <a:off x="2974016" y="3535374"/>
            <a:ext cx="2270645" cy="5585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000" dirty="0"/>
              <a:t>Multiplicator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54DF65-A020-73A5-83E5-F7015AFE6767}"/>
              </a:ext>
            </a:extLst>
          </p:cNvPr>
          <p:cNvSpPr/>
          <p:nvPr/>
        </p:nvSpPr>
        <p:spPr>
          <a:xfrm>
            <a:off x="8660525" y="1081797"/>
            <a:ext cx="1702676" cy="5585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000" dirty="0"/>
              <a:t>NOT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DB62D3-759D-E0A1-63F2-BC837E499EF9}"/>
              </a:ext>
            </a:extLst>
          </p:cNvPr>
          <p:cNvSpPr/>
          <p:nvPr/>
        </p:nvSpPr>
        <p:spPr>
          <a:xfrm>
            <a:off x="8660525" y="1980342"/>
            <a:ext cx="1702676" cy="5585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000" dirty="0"/>
              <a:t>AND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06A7821-47EC-9CEB-EF4F-AB6F9685F545}"/>
              </a:ext>
            </a:extLst>
          </p:cNvPr>
          <p:cNvSpPr/>
          <p:nvPr/>
        </p:nvSpPr>
        <p:spPr>
          <a:xfrm>
            <a:off x="8660525" y="3008798"/>
            <a:ext cx="1702676" cy="5585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000" dirty="0"/>
              <a:t>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BCB50A-9FF1-3509-7551-A8D7B36ADAA5}"/>
              </a:ext>
            </a:extLst>
          </p:cNvPr>
          <p:cNvSpPr/>
          <p:nvPr/>
        </p:nvSpPr>
        <p:spPr>
          <a:xfrm>
            <a:off x="8660525" y="4044887"/>
            <a:ext cx="1702676" cy="5585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000" dirty="0"/>
              <a:t>XOR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5D9475D-DEBF-464C-6216-1408057D7C2C}"/>
              </a:ext>
            </a:extLst>
          </p:cNvPr>
          <p:cNvSpPr/>
          <p:nvPr/>
        </p:nvSpPr>
        <p:spPr>
          <a:xfrm>
            <a:off x="8660525" y="4888752"/>
            <a:ext cx="1702676" cy="5585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000" dirty="0"/>
              <a:t>Left Shift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CBCCC2B-B387-3395-1C1E-59D9F09C2B71}"/>
              </a:ext>
            </a:extLst>
          </p:cNvPr>
          <p:cNvSpPr/>
          <p:nvPr/>
        </p:nvSpPr>
        <p:spPr>
          <a:xfrm>
            <a:off x="8602718" y="5766281"/>
            <a:ext cx="1818290" cy="5585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000" dirty="0"/>
              <a:t>Right Shift</a:t>
            </a:r>
          </a:p>
        </p:txBody>
      </p:sp>
      <p:sp>
        <p:nvSpPr>
          <p:cNvPr id="13" name="Double Bracket 12">
            <a:extLst>
              <a:ext uri="{FF2B5EF4-FFF2-40B4-BE49-F238E27FC236}">
                <a16:creationId xmlns:a16="http://schemas.microsoft.com/office/drawing/2014/main" id="{E97E4743-F1D4-8958-6831-68AE8CFC23D7}"/>
              </a:ext>
            </a:extLst>
          </p:cNvPr>
          <p:cNvSpPr/>
          <p:nvPr/>
        </p:nvSpPr>
        <p:spPr>
          <a:xfrm>
            <a:off x="388883" y="5179216"/>
            <a:ext cx="1891862" cy="587065"/>
          </a:xfrm>
          <a:prstGeom prst="bracketPair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/>
              <a:t>Half Adder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9A24722-3B50-8AE8-A9B5-68EC2143DAF8}"/>
              </a:ext>
            </a:extLst>
          </p:cNvPr>
          <p:cNvSpPr/>
          <p:nvPr/>
        </p:nvSpPr>
        <p:spPr>
          <a:xfrm>
            <a:off x="2974017" y="4558405"/>
            <a:ext cx="2270646" cy="5585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000" dirty="0"/>
              <a:t>Increment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48B1FC1-C121-003B-A94C-4DACC83F2888}"/>
              </a:ext>
            </a:extLst>
          </p:cNvPr>
          <p:cNvSpPr/>
          <p:nvPr/>
        </p:nvSpPr>
        <p:spPr>
          <a:xfrm>
            <a:off x="2974016" y="5752011"/>
            <a:ext cx="2270645" cy="5585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000" dirty="0"/>
              <a:t>Decrement</a:t>
            </a:r>
          </a:p>
        </p:txBody>
      </p:sp>
      <p:sp>
        <p:nvSpPr>
          <p:cNvPr id="16" name="Double Bracket 15">
            <a:extLst>
              <a:ext uri="{FF2B5EF4-FFF2-40B4-BE49-F238E27FC236}">
                <a16:creationId xmlns:a16="http://schemas.microsoft.com/office/drawing/2014/main" id="{8F9B2352-8903-6A7F-BCDF-FFA6CA2B27F0}"/>
              </a:ext>
            </a:extLst>
          </p:cNvPr>
          <p:cNvSpPr/>
          <p:nvPr/>
        </p:nvSpPr>
        <p:spPr>
          <a:xfrm>
            <a:off x="388883" y="6108131"/>
            <a:ext cx="1891862" cy="587065"/>
          </a:xfrm>
          <a:prstGeom prst="bracketPair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/>
              <a:t>Half Subs</a:t>
            </a:r>
          </a:p>
        </p:txBody>
      </p:sp>
      <p:sp>
        <p:nvSpPr>
          <p:cNvPr id="17" name="Double Bracket 16">
            <a:extLst>
              <a:ext uri="{FF2B5EF4-FFF2-40B4-BE49-F238E27FC236}">
                <a16:creationId xmlns:a16="http://schemas.microsoft.com/office/drawing/2014/main" id="{D6415F00-F5AB-E773-9957-14876B3FBFF5}"/>
              </a:ext>
            </a:extLst>
          </p:cNvPr>
          <p:cNvSpPr/>
          <p:nvPr/>
        </p:nvSpPr>
        <p:spPr>
          <a:xfrm>
            <a:off x="388883" y="4127694"/>
            <a:ext cx="1891862" cy="587065"/>
          </a:xfrm>
          <a:prstGeom prst="bracketPair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/>
              <a:t>Full Adder</a:t>
            </a:r>
          </a:p>
        </p:txBody>
      </p:sp>
      <p:sp>
        <p:nvSpPr>
          <p:cNvPr id="18" name="Double Bracket 17">
            <a:extLst>
              <a:ext uri="{FF2B5EF4-FFF2-40B4-BE49-F238E27FC236}">
                <a16:creationId xmlns:a16="http://schemas.microsoft.com/office/drawing/2014/main" id="{41188799-B237-24A3-8047-278E6D977A99}"/>
              </a:ext>
            </a:extLst>
          </p:cNvPr>
          <p:cNvSpPr/>
          <p:nvPr/>
        </p:nvSpPr>
        <p:spPr>
          <a:xfrm>
            <a:off x="388883" y="3264037"/>
            <a:ext cx="1891862" cy="587065"/>
          </a:xfrm>
          <a:prstGeom prst="bracketPair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/>
              <a:t>And</a:t>
            </a:r>
          </a:p>
        </p:txBody>
      </p:sp>
      <p:sp>
        <p:nvSpPr>
          <p:cNvPr id="19" name="Double Bracket 18">
            <a:extLst>
              <a:ext uri="{FF2B5EF4-FFF2-40B4-BE49-F238E27FC236}">
                <a16:creationId xmlns:a16="http://schemas.microsoft.com/office/drawing/2014/main" id="{FE482716-93BD-01E8-586A-4B862307B279}"/>
              </a:ext>
            </a:extLst>
          </p:cNvPr>
          <p:cNvSpPr/>
          <p:nvPr/>
        </p:nvSpPr>
        <p:spPr>
          <a:xfrm>
            <a:off x="388883" y="1107939"/>
            <a:ext cx="1891862" cy="587065"/>
          </a:xfrm>
          <a:prstGeom prst="bracketPair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/>
              <a:t>Full Adder</a:t>
            </a:r>
          </a:p>
        </p:txBody>
      </p:sp>
      <p:sp>
        <p:nvSpPr>
          <p:cNvPr id="20" name="Double Bracket 19">
            <a:extLst>
              <a:ext uri="{FF2B5EF4-FFF2-40B4-BE49-F238E27FC236}">
                <a16:creationId xmlns:a16="http://schemas.microsoft.com/office/drawing/2014/main" id="{141E3AD0-5E9B-7F4C-9E9C-34F58E941670}"/>
              </a:ext>
            </a:extLst>
          </p:cNvPr>
          <p:cNvSpPr/>
          <p:nvPr/>
        </p:nvSpPr>
        <p:spPr>
          <a:xfrm>
            <a:off x="388883" y="2204541"/>
            <a:ext cx="1891862" cy="587065"/>
          </a:xfrm>
          <a:prstGeom prst="bracketPair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/>
              <a:t>Full Adder</a:t>
            </a:r>
          </a:p>
        </p:txBody>
      </p:sp>
      <p:sp>
        <p:nvSpPr>
          <p:cNvPr id="21" name="Double Bracket 20">
            <a:extLst>
              <a:ext uri="{FF2B5EF4-FFF2-40B4-BE49-F238E27FC236}">
                <a16:creationId xmlns:a16="http://schemas.microsoft.com/office/drawing/2014/main" id="{FD8CB1C5-05DB-C78E-7989-5A7CAFE7CB0B}"/>
              </a:ext>
            </a:extLst>
          </p:cNvPr>
          <p:cNvSpPr/>
          <p:nvPr/>
        </p:nvSpPr>
        <p:spPr>
          <a:xfrm>
            <a:off x="10757339" y="4860213"/>
            <a:ext cx="1045778" cy="587065"/>
          </a:xfrm>
          <a:prstGeom prst="bracketPair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/>
              <a:t>MUX</a:t>
            </a:r>
          </a:p>
        </p:txBody>
      </p:sp>
      <p:sp>
        <p:nvSpPr>
          <p:cNvPr id="22" name="Double Bracket 21">
            <a:extLst>
              <a:ext uri="{FF2B5EF4-FFF2-40B4-BE49-F238E27FC236}">
                <a16:creationId xmlns:a16="http://schemas.microsoft.com/office/drawing/2014/main" id="{433F21FA-947B-0649-4A39-7643D007142D}"/>
              </a:ext>
            </a:extLst>
          </p:cNvPr>
          <p:cNvSpPr/>
          <p:nvPr/>
        </p:nvSpPr>
        <p:spPr>
          <a:xfrm>
            <a:off x="10757339" y="5752011"/>
            <a:ext cx="1045778" cy="587065"/>
          </a:xfrm>
          <a:prstGeom prst="bracketPair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/>
              <a:t>MUX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82E1924-7E98-9FAE-3BB2-CA0B916CC88F}"/>
              </a:ext>
            </a:extLst>
          </p:cNvPr>
          <p:cNvCxnSpPr>
            <a:cxnSpLocks/>
          </p:cNvCxnSpPr>
          <p:nvPr/>
        </p:nvCxnSpPr>
        <p:spPr>
          <a:xfrm flipH="1" flipV="1">
            <a:off x="5360009" y="1640237"/>
            <a:ext cx="1147795" cy="1623800"/>
          </a:xfrm>
          <a:prstGeom prst="straightConnector1">
            <a:avLst/>
          </a:prstGeom>
          <a:ln w="38100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59B57AD-9BA1-78E6-D779-C52C07C8650F}"/>
              </a:ext>
            </a:extLst>
          </p:cNvPr>
          <p:cNvCxnSpPr>
            <a:cxnSpLocks/>
          </p:cNvCxnSpPr>
          <p:nvPr/>
        </p:nvCxnSpPr>
        <p:spPr>
          <a:xfrm flipH="1">
            <a:off x="5281611" y="3776815"/>
            <a:ext cx="1092160" cy="37822"/>
          </a:xfrm>
          <a:prstGeom prst="straightConnector1">
            <a:avLst/>
          </a:prstGeom>
          <a:ln w="38100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5AD595C-C420-7897-EF25-6C2F54EA6FCC}"/>
              </a:ext>
            </a:extLst>
          </p:cNvPr>
          <p:cNvCxnSpPr>
            <a:cxnSpLocks/>
          </p:cNvCxnSpPr>
          <p:nvPr/>
        </p:nvCxnSpPr>
        <p:spPr>
          <a:xfrm flipH="1" flipV="1">
            <a:off x="5385684" y="2791606"/>
            <a:ext cx="991262" cy="765963"/>
          </a:xfrm>
          <a:prstGeom prst="straightConnector1">
            <a:avLst/>
          </a:prstGeom>
          <a:ln w="38100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B163B58-629E-87DA-42A1-13611E9ADBBD}"/>
              </a:ext>
            </a:extLst>
          </p:cNvPr>
          <p:cNvCxnSpPr>
            <a:cxnSpLocks/>
          </p:cNvCxnSpPr>
          <p:nvPr/>
        </p:nvCxnSpPr>
        <p:spPr>
          <a:xfrm flipH="1">
            <a:off x="5447191" y="4009780"/>
            <a:ext cx="977874" cy="827888"/>
          </a:xfrm>
          <a:prstGeom prst="straightConnector1">
            <a:avLst/>
          </a:prstGeom>
          <a:ln w="38100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CE20E6E-5E77-7D40-12BE-D6B0227A235A}"/>
              </a:ext>
            </a:extLst>
          </p:cNvPr>
          <p:cNvCxnSpPr>
            <a:cxnSpLocks/>
          </p:cNvCxnSpPr>
          <p:nvPr/>
        </p:nvCxnSpPr>
        <p:spPr>
          <a:xfrm flipH="1">
            <a:off x="5447191" y="4222238"/>
            <a:ext cx="977874" cy="1652344"/>
          </a:xfrm>
          <a:prstGeom prst="straightConnector1">
            <a:avLst/>
          </a:prstGeom>
          <a:ln w="38100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E021C80-B7E2-B269-3E86-4721340E1D98}"/>
              </a:ext>
            </a:extLst>
          </p:cNvPr>
          <p:cNvCxnSpPr>
            <a:cxnSpLocks/>
          </p:cNvCxnSpPr>
          <p:nvPr/>
        </p:nvCxnSpPr>
        <p:spPr>
          <a:xfrm flipV="1">
            <a:off x="7485582" y="1401471"/>
            <a:ext cx="1073288" cy="1724856"/>
          </a:xfrm>
          <a:prstGeom prst="straightConnector1">
            <a:avLst/>
          </a:prstGeom>
          <a:ln w="38100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EA0392B-640A-B6C5-57DD-DB53B681C549}"/>
              </a:ext>
            </a:extLst>
          </p:cNvPr>
          <p:cNvCxnSpPr>
            <a:cxnSpLocks/>
          </p:cNvCxnSpPr>
          <p:nvPr/>
        </p:nvCxnSpPr>
        <p:spPr>
          <a:xfrm>
            <a:off x="7536122" y="4408078"/>
            <a:ext cx="977874" cy="827888"/>
          </a:xfrm>
          <a:prstGeom prst="straightConnector1">
            <a:avLst/>
          </a:prstGeom>
          <a:ln w="38100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6178C5D-FECB-8EFA-7B66-51B4254543C5}"/>
              </a:ext>
            </a:extLst>
          </p:cNvPr>
          <p:cNvCxnSpPr>
            <a:cxnSpLocks/>
          </p:cNvCxnSpPr>
          <p:nvPr/>
        </p:nvCxnSpPr>
        <p:spPr>
          <a:xfrm>
            <a:off x="7485582" y="4607080"/>
            <a:ext cx="925526" cy="1438463"/>
          </a:xfrm>
          <a:prstGeom prst="straightConnector1">
            <a:avLst/>
          </a:prstGeom>
          <a:ln w="38100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CBAEF5E-6114-803D-1747-237DD35BB3AF}"/>
              </a:ext>
            </a:extLst>
          </p:cNvPr>
          <p:cNvCxnSpPr>
            <a:cxnSpLocks/>
          </p:cNvCxnSpPr>
          <p:nvPr/>
        </p:nvCxnSpPr>
        <p:spPr>
          <a:xfrm flipV="1">
            <a:off x="7580996" y="2406569"/>
            <a:ext cx="977874" cy="1224363"/>
          </a:xfrm>
          <a:prstGeom prst="straightConnector1">
            <a:avLst/>
          </a:prstGeom>
          <a:ln w="38100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BC736BA-08D3-EB77-9EBA-D54A69222A8D}"/>
              </a:ext>
            </a:extLst>
          </p:cNvPr>
          <p:cNvCxnSpPr>
            <a:cxnSpLocks/>
          </p:cNvCxnSpPr>
          <p:nvPr/>
        </p:nvCxnSpPr>
        <p:spPr>
          <a:xfrm flipV="1">
            <a:off x="7527130" y="3417318"/>
            <a:ext cx="1031740" cy="457087"/>
          </a:xfrm>
          <a:prstGeom prst="straightConnector1">
            <a:avLst/>
          </a:prstGeom>
          <a:ln w="38100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52770F9-E5FD-8727-9ED4-BAB5D77E554D}"/>
              </a:ext>
            </a:extLst>
          </p:cNvPr>
          <p:cNvCxnSpPr>
            <a:cxnSpLocks/>
          </p:cNvCxnSpPr>
          <p:nvPr/>
        </p:nvCxnSpPr>
        <p:spPr>
          <a:xfrm>
            <a:off x="7557039" y="4073407"/>
            <a:ext cx="956957" cy="290200"/>
          </a:xfrm>
          <a:prstGeom prst="straightConnector1">
            <a:avLst/>
          </a:prstGeom>
          <a:ln w="38100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FA82B7D-B4FF-7FF1-AC01-4C862C3665C2}"/>
              </a:ext>
            </a:extLst>
          </p:cNvPr>
          <p:cNvCxnSpPr>
            <a:cxnSpLocks/>
          </p:cNvCxnSpPr>
          <p:nvPr/>
        </p:nvCxnSpPr>
        <p:spPr>
          <a:xfrm>
            <a:off x="10421008" y="5179527"/>
            <a:ext cx="274000" cy="0"/>
          </a:xfrm>
          <a:prstGeom prst="straightConnector1">
            <a:avLst/>
          </a:prstGeom>
          <a:ln w="38100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05A4534-7EF5-F207-D46D-B95CE2C4CFED}"/>
              </a:ext>
            </a:extLst>
          </p:cNvPr>
          <p:cNvCxnSpPr>
            <a:cxnSpLocks/>
          </p:cNvCxnSpPr>
          <p:nvPr/>
        </p:nvCxnSpPr>
        <p:spPr>
          <a:xfrm>
            <a:off x="10483339" y="6013289"/>
            <a:ext cx="274000" cy="0"/>
          </a:xfrm>
          <a:prstGeom prst="straightConnector1">
            <a:avLst/>
          </a:prstGeom>
          <a:ln w="38100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3F3D4C4-2386-E351-1B57-CA34CE354170}"/>
              </a:ext>
            </a:extLst>
          </p:cNvPr>
          <p:cNvCxnSpPr>
            <a:cxnSpLocks/>
          </p:cNvCxnSpPr>
          <p:nvPr/>
        </p:nvCxnSpPr>
        <p:spPr>
          <a:xfrm flipH="1" flipV="1">
            <a:off x="2393721" y="1366823"/>
            <a:ext cx="477443" cy="396887"/>
          </a:xfrm>
          <a:prstGeom prst="straightConnector1">
            <a:avLst/>
          </a:prstGeom>
          <a:ln w="38100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3457EC1-5AC6-7EE1-0773-007AFE1B9007}"/>
              </a:ext>
            </a:extLst>
          </p:cNvPr>
          <p:cNvCxnSpPr>
            <a:cxnSpLocks/>
          </p:cNvCxnSpPr>
          <p:nvPr/>
        </p:nvCxnSpPr>
        <p:spPr>
          <a:xfrm flipH="1" flipV="1">
            <a:off x="2393721" y="2530419"/>
            <a:ext cx="477443" cy="281096"/>
          </a:xfrm>
          <a:prstGeom prst="straightConnector1">
            <a:avLst/>
          </a:prstGeom>
          <a:ln w="38100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BDA786E-49F4-9FB3-D649-EA143B936D27}"/>
              </a:ext>
            </a:extLst>
          </p:cNvPr>
          <p:cNvCxnSpPr>
            <a:cxnSpLocks/>
          </p:cNvCxnSpPr>
          <p:nvPr/>
        </p:nvCxnSpPr>
        <p:spPr>
          <a:xfrm flipH="1" flipV="1">
            <a:off x="2388659" y="3505313"/>
            <a:ext cx="477443" cy="281096"/>
          </a:xfrm>
          <a:prstGeom prst="straightConnector1">
            <a:avLst/>
          </a:prstGeom>
          <a:ln w="38100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237045C-DCB4-4FA7-D698-758333F14A51}"/>
              </a:ext>
            </a:extLst>
          </p:cNvPr>
          <p:cNvCxnSpPr>
            <a:cxnSpLocks/>
          </p:cNvCxnSpPr>
          <p:nvPr/>
        </p:nvCxnSpPr>
        <p:spPr>
          <a:xfrm flipH="1">
            <a:off x="2388659" y="4009780"/>
            <a:ext cx="489369" cy="470427"/>
          </a:xfrm>
          <a:prstGeom prst="straightConnector1">
            <a:avLst/>
          </a:prstGeom>
          <a:ln w="38100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2A8842C-66F7-6E3E-B807-A23EBFBEA814}"/>
              </a:ext>
            </a:extLst>
          </p:cNvPr>
          <p:cNvCxnSpPr>
            <a:cxnSpLocks/>
          </p:cNvCxnSpPr>
          <p:nvPr/>
        </p:nvCxnSpPr>
        <p:spPr>
          <a:xfrm flipH="1">
            <a:off x="2391080" y="4918531"/>
            <a:ext cx="489369" cy="470427"/>
          </a:xfrm>
          <a:prstGeom prst="straightConnector1">
            <a:avLst/>
          </a:prstGeom>
          <a:ln w="38100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C100979-430F-4C87-2DEE-013C813AD9DA}"/>
              </a:ext>
            </a:extLst>
          </p:cNvPr>
          <p:cNvCxnSpPr>
            <a:cxnSpLocks/>
          </p:cNvCxnSpPr>
          <p:nvPr/>
        </p:nvCxnSpPr>
        <p:spPr>
          <a:xfrm flipH="1">
            <a:off x="2397037" y="6002349"/>
            <a:ext cx="489369" cy="470427"/>
          </a:xfrm>
          <a:prstGeom prst="straightConnector1">
            <a:avLst/>
          </a:prstGeom>
          <a:ln w="38100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25495D5-5B02-5C31-99DD-1355A2E6244C}"/>
              </a:ext>
            </a:extLst>
          </p:cNvPr>
          <p:cNvSpPr/>
          <p:nvPr/>
        </p:nvSpPr>
        <p:spPr>
          <a:xfrm>
            <a:off x="252919" y="983417"/>
            <a:ext cx="11644009" cy="5711779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79816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F8E92-722C-1A8C-A195-84EFF6A0F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32" y="18255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 For 8 OR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C4DA-87D6-AC3E-61CC-ED3CD8733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6B2F6C-C150-532F-A564-B44EE11B3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669" y="1506028"/>
            <a:ext cx="9935310" cy="443522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CCA0010-A418-45C8-A887-C30FCD5ECE46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4701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00024-2B4F-3B77-AFC2-6D8D126FBC2B}"/>
              </a:ext>
            </a:extLst>
          </p:cNvPr>
          <p:cNvSpPr txBox="1">
            <a:spLocks/>
          </p:cNvSpPr>
          <p:nvPr/>
        </p:nvSpPr>
        <p:spPr>
          <a:xfrm>
            <a:off x="556522" y="328339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Bit XOR</a:t>
            </a:r>
          </a:p>
        </p:txBody>
      </p:sp>
      <p:pic>
        <p:nvPicPr>
          <p:cNvPr id="3" name="Content Placeholder 8">
            <a:extLst>
              <a:ext uri="{FF2B5EF4-FFF2-40B4-BE49-F238E27FC236}">
                <a16:creationId xmlns:a16="http://schemas.microsoft.com/office/drawing/2014/main" id="{146C163E-3AFA-9891-8EBC-A49825FB9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362" y="1242414"/>
            <a:ext cx="5972504" cy="505695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5394D01-658B-B582-BE28-8BB4894AC382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95433F-4D35-21E3-5CE1-A45BDE36FCB9}"/>
              </a:ext>
            </a:extLst>
          </p:cNvPr>
          <p:cNvSpPr/>
          <p:nvPr/>
        </p:nvSpPr>
        <p:spPr>
          <a:xfrm>
            <a:off x="8257981" y="2400885"/>
            <a:ext cx="2358089" cy="19479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BAA3BC-D522-8253-5D22-D29A6DAC4B06}"/>
              </a:ext>
            </a:extLst>
          </p:cNvPr>
          <p:cNvSpPr txBox="1"/>
          <p:nvPr/>
        </p:nvSpPr>
        <p:spPr>
          <a:xfrm>
            <a:off x="8257981" y="2662895"/>
            <a:ext cx="372066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A = 1 0 0 1 1 0 0 1</a:t>
            </a:r>
          </a:p>
          <a:p>
            <a:r>
              <a:rPr lang="en-IN" sz="2400" dirty="0"/>
              <a:t>B=  1 1 0 0 1 1 0 0</a:t>
            </a:r>
          </a:p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54BB1A-F813-6DDE-135B-8C57EFA0FE4E}"/>
              </a:ext>
            </a:extLst>
          </p:cNvPr>
          <p:cNvSpPr txBox="1"/>
          <p:nvPr/>
        </p:nvSpPr>
        <p:spPr>
          <a:xfrm>
            <a:off x="8257981" y="3483128"/>
            <a:ext cx="273794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S=  0 1 0 1 0 1 0 1</a:t>
            </a:r>
          </a:p>
          <a:p>
            <a:endParaRPr lang="en-IN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4E785B-FDE1-C5AC-22C7-72F092D23EF3}"/>
              </a:ext>
            </a:extLst>
          </p:cNvPr>
          <p:cNvCxnSpPr>
            <a:cxnSpLocks/>
          </p:cNvCxnSpPr>
          <p:nvPr/>
        </p:nvCxnSpPr>
        <p:spPr>
          <a:xfrm>
            <a:off x="8757219" y="3483128"/>
            <a:ext cx="1755228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08683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F8E92-722C-1A8C-A195-84EFF6A0F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32" y="18255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 For 8 XOR 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C4DA-87D6-AC3E-61CC-ED3CD8733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CE4F5F-E6A5-2319-7E30-861D1BB1F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62392"/>
            <a:ext cx="9356387" cy="442760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77B6C80-CF2D-0810-428A-A827DD4770A6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17562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5868F-F784-9BFE-98DF-625FB3F814DC}"/>
              </a:ext>
            </a:extLst>
          </p:cNvPr>
          <p:cNvSpPr txBox="1">
            <a:spLocks/>
          </p:cNvSpPr>
          <p:nvPr/>
        </p:nvSpPr>
        <p:spPr>
          <a:xfrm>
            <a:off x="715758" y="458802"/>
            <a:ext cx="10515600" cy="9903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Bit Left Shift</a:t>
            </a:r>
          </a:p>
        </p:txBody>
      </p:sp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AF61ECC2-2C35-D0E6-C3C1-08C7044E7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913" y="1574159"/>
            <a:ext cx="5035645" cy="4573282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FBC28DE-E60F-DC6F-9139-6F352E46B6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0475334"/>
              </p:ext>
            </p:extLst>
          </p:nvPr>
        </p:nvGraphicFramePr>
        <p:xfrm>
          <a:off x="6744059" y="2574047"/>
          <a:ext cx="4392976" cy="36576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549122">
                  <a:extLst>
                    <a:ext uri="{9D8B030D-6E8A-4147-A177-3AD203B41FA5}">
                      <a16:colId xmlns:a16="http://schemas.microsoft.com/office/drawing/2014/main" val="2767791871"/>
                    </a:ext>
                  </a:extLst>
                </a:gridCol>
                <a:gridCol w="549122">
                  <a:extLst>
                    <a:ext uri="{9D8B030D-6E8A-4147-A177-3AD203B41FA5}">
                      <a16:colId xmlns:a16="http://schemas.microsoft.com/office/drawing/2014/main" val="3380502572"/>
                    </a:ext>
                  </a:extLst>
                </a:gridCol>
                <a:gridCol w="549122">
                  <a:extLst>
                    <a:ext uri="{9D8B030D-6E8A-4147-A177-3AD203B41FA5}">
                      <a16:colId xmlns:a16="http://schemas.microsoft.com/office/drawing/2014/main" val="1442453205"/>
                    </a:ext>
                  </a:extLst>
                </a:gridCol>
                <a:gridCol w="549122">
                  <a:extLst>
                    <a:ext uri="{9D8B030D-6E8A-4147-A177-3AD203B41FA5}">
                      <a16:colId xmlns:a16="http://schemas.microsoft.com/office/drawing/2014/main" val="1837779289"/>
                    </a:ext>
                  </a:extLst>
                </a:gridCol>
                <a:gridCol w="549122">
                  <a:extLst>
                    <a:ext uri="{9D8B030D-6E8A-4147-A177-3AD203B41FA5}">
                      <a16:colId xmlns:a16="http://schemas.microsoft.com/office/drawing/2014/main" val="219714393"/>
                    </a:ext>
                  </a:extLst>
                </a:gridCol>
                <a:gridCol w="549122">
                  <a:extLst>
                    <a:ext uri="{9D8B030D-6E8A-4147-A177-3AD203B41FA5}">
                      <a16:colId xmlns:a16="http://schemas.microsoft.com/office/drawing/2014/main" val="2288442964"/>
                    </a:ext>
                  </a:extLst>
                </a:gridCol>
                <a:gridCol w="549122">
                  <a:extLst>
                    <a:ext uri="{9D8B030D-6E8A-4147-A177-3AD203B41FA5}">
                      <a16:colId xmlns:a16="http://schemas.microsoft.com/office/drawing/2014/main" val="3859489894"/>
                    </a:ext>
                  </a:extLst>
                </a:gridCol>
                <a:gridCol w="549122">
                  <a:extLst>
                    <a:ext uri="{9D8B030D-6E8A-4147-A177-3AD203B41FA5}">
                      <a16:colId xmlns:a16="http://schemas.microsoft.com/office/drawing/2014/main" val="3777846776"/>
                    </a:ext>
                  </a:extLst>
                </a:gridCol>
              </a:tblGrid>
              <a:tr h="343336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71374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E5697E9-8184-4DC5-20CC-D0A0A6D85025}"/>
              </a:ext>
            </a:extLst>
          </p:cNvPr>
          <p:cNvSpPr txBox="1"/>
          <p:nvPr/>
        </p:nvSpPr>
        <p:spPr>
          <a:xfrm>
            <a:off x="6042571" y="2562765"/>
            <a:ext cx="79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A    =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67C8A9-A98F-28C4-90A8-BE802A220D70}"/>
              </a:ext>
            </a:extLst>
          </p:cNvPr>
          <p:cNvSpPr txBox="1"/>
          <p:nvPr/>
        </p:nvSpPr>
        <p:spPr>
          <a:xfrm>
            <a:off x="6060707" y="3748945"/>
            <a:ext cx="79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S    =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3DDF907-49A2-876C-E7F4-C771B878FF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6577915"/>
              </p:ext>
            </p:extLst>
          </p:nvPr>
        </p:nvGraphicFramePr>
        <p:xfrm>
          <a:off x="6744061" y="3778989"/>
          <a:ext cx="4392976" cy="36576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549122">
                  <a:extLst>
                    <a:ext uri="{9D8B030D-6E8A-4147-A177-3AD203B41FA5}">
                      <a16:colId xmlns:a16="http://schemas.microsoft.com/office/drawing/2014/main" val="911319069"/>
                    </a:ext>
                  </a:extLst>
                </a:gridCol>
                <a:gridCol w="549122">
                  <a:extLst>
                    <a:ext uri="{9D8B030D-6E8A-4147-A177-3AD203B41FA5}">
                      <a16:colId xmlns:a16="http://schemas.microsoft.com/office/drawing/2014/main" val="1365553112"/>
                    </a:ext>
                  </a:extLst>
                </a:gridCol>
                <a:gridCol w="549122">
                  <a:extLst>
                    <a:ext uri="{9D8B030D-6E8A-4147-A177-3AD203B41FA5}">
                      <a16:colId xmlns:a16="http://schemas.microsoft.com/office/drawing/2014/main" val="1975210785"/>
                    </a:ext>
                  </a:extLst>
                </a:gridCol>
                <a:gridCol w="549122">
                  <a:extLst>
                    <a:ext uri="{9D8B030D-6E8A-4147-A177-3AD203B41FA5}">
                      <a16:colId xmlns:a16="http://schemas.microsoft.com/office/drawing/2014/main" val="684583278"/>
                    </a:ext>
                  </a:extLst>
                </a:gridCol>
                <a:gridCol w="549122">
                  <a:extLst>
                    <a:ext uri="{9D8B030D-6E8A-4147-A177-3AD203B41FA5}">
                      <a16:colId xmlns:a16="http://schemas.microsoft.com/office/drawing/2014/main" val="2627516627"/>
                    </a:ext>
                  </a:extLst>
                </a:gridCol>
                <a:gridCol w="549122">
                  <a:extLst>
                    <a:ext uri="{9D8B030D-6E8A-4147-A177-3AD203B41FA5}">
                      <a16:colId xmlns:a16="http://schemas.microsoft.com/office/drawing/2014/main" val="3653376806"/>
                    </a:ext>
                  </a:extLst>
                </a:gridCol>
                <a:gridCol w="549122">
                  <a:extLst>
                    <a:ext uri="{9D8B030D-6E8A-4147-A177-3AD203B41FA5}">
                      <a16:colId xmlns:a16="http://schemas.microsoft.com/office/drawing/2014/main" val="1636897258"/>
                    </a:ext>
                  </a:extLst>
                </a:gridCol>
                <a:gridCol w="549122">
                  <a:extLst>
                    <a:ext uri="{9D8B030D-6E8A-4147-A177-3AD203B41FA5}">
                      <a16:colId xmlns:a16="http://schemas.microsoft.com/office/drawing/2014/main" val="3796166045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3877548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BDD0C4E-2BFD-9A45-86A1-296055DC8210}"/>
              </a:ext>
            </a:extLst>
          </p:cNvPr>
          <p:cNvCxnSpPr>
            <a:cxnSpLocks/>
          </p:cNvCxnSpPr>
          <p:nvPr/>
        </p:nvCxnSpPr>
        <p:spPr>
          <a:xfrm flipH="1">
            <a:off x="10295387" y="2931398"/>
            <a:ext cx="672662" cy="83410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1EE3ACD-4789-DABA-FF4A-1E66772001BF}"/>
              </a:ext>
            </a:extLst>
          </p:cNvPr>
          <p:cNvCxnSpPr>
            <a:cxnSpLocks/>
          </p:cNvCxnSpPr>
          <p:nvPr/>
        </p:nvCxnSpPr>
        <p:spPr>
          <a:xfrm flipH="1">
            <a:off x="9679857" y="2914843"/>
            <a:ext cx="672662" cy="83410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9C3D2D6-84CE-D06B-FF2A-47B66DFC5139}"/>
              </a:ext>
            </a:extLst>
          </p:cNvPr>
          <p:cNvCxnSpPr>
            <a:cxnSpLocks/>
          </p:cNvCxnSpPr>
          <p:nvPr/>
        </p:nvCxnSpPr>
        <p:spPr>
          <a:xfrm flipH="1">
            <a:off x="9167574" y="2914843"/>
            <a:ext cx="672662" cy="83410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72A7D3C-08EF-175C-021C-2C795304FC52}"/>
              </a:ext>
            </a:extLst>
          </p:cNvPr>
          <p:cNvCxnSpPr>
            <a:cxnSpLocks/>
          </p:cNvCxnSpPr>
          <p:nvPr/>
        </p:nvCxnSpPr>
        <p:spPr>
          <a:xfrm flipH="1">
            <a:off x="8543428" y="2939807"/>
            <a:ext cx="672662" cy="83410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F86C19E-3CC6-4D8F-6062-D5F3861391EC}"/>
              </a:ext>
            </a:extLst>
          </p:cNvPr>
          <p:cNvCxnSpPr>
            <a:cxnSpLocks/>
          </p:cNvCxnSpPr>
          <p:nvPr/>
        </p:nvCxnSpPr>
        <p:spPr>
          <a:xfrm flipH="1">
            <a:off x="8011436" y="2928332"/>
            <a:ext cx="672662" cy="83410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25FE6AD-3C77-08E6-23E0-2B6D34321346}"/>
              </a:ext>
            </a:extLst>
          </p:cNvPr>
          <p:cNvCxnSpPr>
            <a:cxnSpLocks/>
          </p:cNvCxnSpPr>
          <p:nvPr/>
        </p:nvCxnSpPr>
        <p:spPr>
          <a:xfrm flipH="1">
            <a:off x="7477506" y="2924760"/>
            <a:ext cx="672662" cy="83410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CEC2706-7027-5D41-C657-996E3DC27A6C}"/>
              </a:ext>
            </a:extLst>
          </p:cNvPr>
          <p:cNvCxnSpPr>
            <a:cxnSpLocks/>
          </p:cNvCxnSpPr>
          <p:nvPr/>
        </p:nvCxnSpPr>
        <p:spPr>
          <a:xfrm flipH="1">
            <a:off x="6888710" y="2928332"/>
            <a:ext cx="672662" cy="83410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DA5CDCFE-D0A9-D9F2-B9C7-8CAB7F0940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1950838"/>
              </p:ext>
            </p:extLst>
          </p:nvPr>
        </p:nvGraphicFramePr>
        <p:xfrm>
          <a:off x="11502795" y="3783087"/>
          <a:ext cx="325120" cy="36576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25120">
                  <a:extLst>
                    <a:ext uri="{9D8B030D-6E8A-4147-A177-3AD203B41FA5}">
                      <a16:colId xmlns:a16="http://schemas.microsoft.com/office/drawing/2014/main" val="2437316168"/>
                    </a:ext>
                  </a:extLst>
                </a:gridCol>
              </a:tblGrid>
              <a:tr h="361662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9095003"/>
                  </a:ext>
                </a:extLst>
              </a:tr>
            </a:tbl>
          </a:graphicData>
        </a:graphic>
      </p:graphicFrame>
      <p:sp>
        <p:nvSpPr>
          <p:cNvPr id="16" name="Rectangle 15">
            <a:extLst>
              <a:ext uri="{FF2B5EF4-FFF2-40B4-BE49-F238E27FC236}">
                <a16:creationId xmlns:a16="http://schemas.microsoft.com/office/drawing/2014/main" id="{7D1F4565-1E84-633F-974D-63CA03791E0A}"/>
              </a:ext>
            </a:extLst>
          </p:cNvPr>
          <p:cNvSpPr/>
          <p:nvPr/>
        </p:nvSpPr>
        <p:spPr>
          <a:xfrm>
            <a:off x="364085" y="250534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8305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F8E92-722C-1A8C-A195-84EFF6A0F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32" y="18255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 For 8 Bit Left Shifter 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C4DA-87D6-AC3E-61CC-ED3CD8733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86BD6F-DD8F-0376-7264-C32B61552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132" y="1530158"/>
            <a:ext cx="7583668" cy="442760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C567111-7A59-3D43-E76F-47FB990101E6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C0B9DC-CBB7-4740-4C9A-B291B2963A2E}"/>
                  </a:ext>
                </a:extLst>
              </p:cNvPr>
              <p:cNvSpPr txBox="1"/>
              <p:nvPr/>
            </p:nvSpPr>
            <p:spPr>
              <a:xfrm>
                <a:off x="9047566" y="2467913"/>
                <a:ext cx="2663758" cy="182966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IN" sz="2400" b="1" dirty="0"/>
                  <a:t>   Delay :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Ton=0.45ns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Toff=0.49ns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𝑇𝑜𝑛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𝑇𝑜𝑓𝑓</m:t>
                        </m:r>
                      </m:num>
                      <m:den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IN" sz="2000" i="1" dirty="0">
                  <a:latin typeface="Times New Roman" panose="02020603050405020304" pitchFamily="18" charset="0"/>
                </a:endParaRP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T=0.47ns</a:t>
                </a: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C0B9DC-CBB7-4740-4C9A-B291B2963A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7566" y="2467913"/>
                <a:ext cx="2663758" cy="1829668"/>
              </a:xfrm>
              <a:prstGeom prst="rect">
                <a:avLst/>
              </a:prstGeom>
              <a:blipFill>
                <a:blip r:embed="rId3"/>
                <a:stretch>
                  <a:fillRect t="-2318" b="-4636"/>
                </a:stretch>
              </a:blip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844496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45AF295-E1B2-8BFC-2FFB-10ABF34F0139}"/>
              </a:ext>
            </a:extLst>
          </p:cNvPr>
          <p:cNvSpPr txBox="1">
            <a:spLocks/>
          </p:cNvSpPr>
          <p:nvPr/>
        </p:nvSpPr>
        <p:spPr>
          <a:xfrm>
            <a:off x="580205" y="16760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Bit Right Shift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239F03-8CE9-6AB9-4E06-378C57003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771" y="1487752"/>
            <a:ext cx="5230935" cy="47304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B5404F-5966-17DE-EB0A-42497E6DCC56}"/>
              </a:ext>
            </a:extLst>
          </p:cNvPr>
          <p:cNvSpPr txBox="1"/>
          <p:nvPr/>
        </p:nvSpPr>
        <p:spPr>
          <a:xfrm>
            <a:off x="6073811" y="2796387"/>
            <a:ext cx="79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    =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822FCF6-5327-C68B-5AD5-8EF4A518A2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606412"/>
              </p:ext>
            </p:extLst>
          </p:nvPr>
        </p:nvGraphicFramePr>
        <p:xfrm>
          <a:off x="6785009" y="2762661"/>
          <a:ext cx="4782208" cy="37084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597776">
                  <a:extLst>
                    <a:ext uri="{9D8B030D-6E8A-4147-A177-3AD203B41FA5}">
                      <a16:colId xmlns:a16="http://schemas.microsoft.com/office/drawing/2014/main" val="3087675784"/>
                    </a:ext>
                  </a:extLst>
                </a:gridCol>
                <a:gridCol w="597776">
                  <a:extLst>
                    <a:ext uri="{9D8B030D-6E8A-4147-A177-3AD203B41FA5}">
                      <a16:colId xmlns:a16="http://schemas.microsoft.com/office/drawing/2014/main" val="1164159182"/>
                    </a:ext>
                  </a:extLst>
                </a:gridCol>
                <a:gridCol w="597776">
                  <a:extLst>
                    <a:ext uri="{9D8B030D-6E8A-4147-A177-3AD203B41FA5}">
                      <a16:colId xmlns:a16="http://schemas.microsoft.com/office/drawing/2014/main" val="735412217"/>
                    </a:ext>
                  </a:extLst>
                </a:gridCol>
                <a:gridCol w="597776">
                  <a:extLst>
                    <a:ext uri="{9D8B030D-6E8A-4147-A177-3AD203B41FA5}">
                      <a16:colId xmlns:a16="http://schemas.microsoft.com/office/drawing/2014/main" val="1474885865"/>
                    </a:ext>
                  </a:extLst>
                </a:gridCol>
                <a:gridCol w="597776">
                  <a:extLst>
                    <a:ext uri="{9D8B030D-6E8A-4147-A177-3AD203B41FA5}">
                      <a16:colId xmlns:a16="http://schemas.microsoft.com/office/drawing/2014/main" val="3565884397"/>
                    </a:ext>
                  </a:extLst>
                </a:gridCol>
                <a:gridCol w="597776">
                  <a:extLst>
                    <a:ext uri="{9D8B030D-6E8A-4147-A177-3AD203B41FA5}">
                      <a16:colId xmlns:a16="http://schemas.microsoft.com/office/drawing/2014/main" val="3959769749"/>
                    </a:ext>
                  </a:extLst>
                </a:gridCol>
                <a:gridCol w="597776">
                  <a:extLst>
                    <a:ext uri="{9D8B030D-6E8A-4147-A177-3AD203B41FA5}">
                      <a16:colId xmlns:a16="http://schemas.microsoft.com/office/drawing/2014/main" val="76124983"/>
                    </a:ext>
                  </a:extLst>
                </a:gridCol>
                <a:gridCol w="597776">
                  <a:extLst>
                    <a:ext uri="{9D8B030D-6E8A-4147-A177-3AD203B41FA5}">
                      <a16:colId xmlns:a16="http://schemas.microsoft.com/office/drawing/2014/main" val="27136791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371590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03F240B-DD43-DF18-C7CF-D3E9F59E4470}"/>
              </a:ext>
            </a:extLst>
          </p:cNvPr>
          <p:cNvSpPr txBox="1"/>
          <p:nvPr/>
        </p:nvSpPr>
        <p:spPr>
          <a:xfrm>
            <a:off x="5811140" y="4031383"/>
            <a:ext cx="79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    =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B8AC78B-3BEF-57E6-1C43-CE635E30D1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7700949"/>
              </p:ext>
            </p:extLst>
          </p:nvPr>
        </p:nvGraphicFramePr>
        <p:xfrm>
          <a:off x="6937062" y="4080119"/>
          <a:ext cx="4774032" cy="37084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596754">
                  <a:extLst>
                    <a:ext uri="{9D8B030D-6E8A-4147-A177-3AD203B41FA5}">
                      <a16:colId xmlns:a16="http://schemas.microsoft.com/office/drawing/2014/main" val="270355684"/>
                    </a:ext>
                  </a:extLst>
                </a:gridCol>
                <a:gridCol w="596754">
                  <a:extLst>
                    <a:ext uri="{9D8B030D-6E8A-4147-A177-3AD203B41FA5}">
                      <a16:colId xmlns:a16="http://schemas.microsoft.com/office/drawing/2014/main" val="3691977609"/>
                    </a:ext>
                  </a:extLst>
                </a:gridCol>
                <a:gridCol w="596754">
                  <a:extLst>
                    <a:ext uri="{9D8B030D-6E8A-4147-A177-3AD203B41FA5}">
                      <a16:colId xmlns:a16="http://schemas.microsoft.com/office/drawing/2014/main" val="899084372"/>
                    </a:ext>
                  </a:extLst>
                </a:gridCol>
                <a:gridCol w="596754">
                  <a:extLst>
                    <a:ext uri="{9D8B030D-6E8A-4147-A177-3AD203B41FA5}">
                      <a16:colId xmlns:a16="http://schemas.microsoft.com/office/drawing/2014/main" val="1439952206"/>
                    </a:ext>
                  </a:extLst>
                </a:gridCol>
                <a:gridCol w="596754">
                  <a:extLst>
                    <a:ext uri="{9D8B030D-6E8A-4147-A177-3AD203B41FA5}">
                      <a16:colId xmlns:a16="http://schemas.microsoft.com/office/drawing/2014/main" val="2421568927"/>
                    </a:ext>
                  </a:extLst>
                </a:gridCol>
                <a:gridCol w="596754">
                  <a:extLst>
                    <a:ext uri="{9D8B030D-6E8A-4147-A177-3AD203B41FA5}">
                      <a16:colId xmlns:a16="http://schemas.microsoft.com/office/drawing/2014/main" val="691553071"/>
                    </a:ext>
                  </a:extLst>
                </a:gridCol>
                <a:gridCol w="596754">
                  <a:extLst>
                    <a:ext uri="{9D8B030D-6E8A-4147-A177-3AD203B41FA5}">
                      <a16:colId xmlns:a16="http://schemas.microsoft.com/office/drawing/2014/main" val="453991424"/>
                    </a:ext>
                  </a:extLst>
                </a:gridCol>
                <a:gridCol w="596754">
                  <a:extLst>
                    <a:ext uri="{9D8B030D-6E8A-4147-A177-3AD203B41FA5}">
                      <a16:colId xmlns:a16="http://schemas.microsoft.com/office/drawing/2014/main" val="41919518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8898840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0D29AFB-A190-BAA7-0C71-2DB9D33DC5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0066615"/>
              </p:ext>
            </p:extLst>
          </p:nvPr>
        </p:nvGraphicFramePr>
        <p:xfrm>
          <a:off x="6487744" y="4080120"/>
          <a:ext cx="391510" cy="369332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91510">
                  <a:extLst>
                    <a:ext uri="{9D8B030D-6E8A-4147-A177-3AD203B41FA5}">
                      <a16:colId xmlns:a16="http://schemas.microsoft.com/office/drawing/2014/main" val="2668694727"/>
                    </a:ext>
                  </a:extLst>
                </a:gridCol>
              </a:tblGrid>
              <a:tr h="369332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169596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344067F-D490-DAC9-D68F-EC66B1906D86}"/>
              </a:ext>
            </a:extLst>
          </p:cNvPr>
          <p:cNvCxnSpPr/>
          <p:nvPr/>
        </p:nvCxnSpPr>
        <p:spPr>
          <a:xfrm>
            <a:off x="10699765" y="3165719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20E8A68-E55C-B755-F5D4-24FA47AA7101}"/>
              </a:ext>
            </a:extLst>
          </p:cNvPr>
          <p:cNvCxnSpPr/>
          <p:nvPr/>
        </p:nvCxnSpPr>
        <p:spPr>
          <a:xfrm>
            <a:off x="10074399" y="3202122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1B0C963-7FE7-83B3-8EF0-7AA31DCB5ADB}"/>
              </a:ext>
            </a:extLst>
          </p:cNvPr>
          <p:cNvCxnSpPr/>
          <p:nvPr/>
        </p:nvCxnSpPr>
        <p:spPr>
          <a:xfrm>
            <a:off x="9449033" y="3184675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7C5806-BEF1-1721-FC7E-8FE7307C9F4E}"/>
              </a:ext>
            </a:extLst>
          </p:cNvPr>
          <p:cNvCxnSpPr/>
          <p:nvPr/>
        </p:nvCxnSpPr>
        <p:spPr>
          <a:xfrm>
            <a:off x="8823667" y="3193399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7F428A5-E151-1E3F-3AE8-7E956892728B}"/>
              </a:ext>
            </a:extLst>
          </p:cNvPr>
          <p:cNvCxnSpPr/>
          <p:nvPr/>
        </p:nvCxnSpPr>
        <p:spPr>
          <a:xfrm>
            <a:off x="8242386" y="3179795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8E5245F-7BC9-0792-88E0-DBAA055C68E6}"/>
              </a:ext>
            </a:extLst>
          </p:cNvPr>
          <p:cNvCxnSpPr/>
          <p:nvPr/>
        </p:nvCxnSpPr>
        <p:spPr>
          <a:xfrm>
            <a:off x="7617020" y="3152115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13A81DF-AA6C-791C-D8B3-D872457CB155}"/>
              </a:ext>
            </a:extLst>
          </p:cNvPr>
          <p:cNvCxnSpPr>
            <a:cxnSpLocks/>
          </p:cNvCxnSpPr>
          <p:nvPr/>
        </p:nvCxnSpPr>
        <p:spPr>
          <a:xfrm>
            <a:off x="7108968" y="3165719"/>
            <a:ext cx="797086" cy="86566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FE2A0BB2-21A7-8CE1-8C67-1AE078C8D669}"/>
              </a:ext>
            </a:extLst>
          </p:cNvPr>
          <p:cNvSpPr/>
          <p:nvPr/>
        </p:nvSpPr>
        <p:spPr>
          <a:xfrm>
            <a:off x="252919" y="204281"/>
            <a:ext cx="11741285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23149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F8E92-722C-1A8C-A195-84EFF6A0F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32" y="18255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 For 8 Bit Right Shifter 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C4DA-87D6-AC3E-61CC-ED3CD8733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D6AF95-AF64-5DA8-035E-001E6FA2D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133" y="1455228"/>
            <a:ext cx="7909306" cy="443522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CD3411C-327D-2EA2-E295-76E89A654B9D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29DD589-703A-0F30-132C-3784378410B6}"/>
                  </a:ext>
                </a:extLst>
              </p:cNvPr>
              <p:cNvSpPr txBox="1"/>
              <p:nvPr/>
            </p:nvSpPr>
            <p:spPr>
              <a:xfrm>
                <a:off x="9047566" y="2467912"/>
                <a:ext cx="2549301" cy="182966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IN" sz="2400" b="1" dirty="0"/>
                  <a:t>   Delay :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Ton=0.45ns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Toff=0.49ns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𝑇𝑜𝑛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𝑇𝑜𝑓𝑓</m:t>
                        </m:r>
                      </m:num>
                      <m:den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IN" sz="2000" i="1" dirty="0">
                  <a:latin typeface="Times New Roman" panose="02020603050405020304" pitchFamily="18" charset="0"/>
                </a:endParaRP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T=0.47ns</a:t>
                </a: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29DD589-703A-0F30-132C-3784378410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7566" y="2467912"/>
                <a:ext cx="2549301" cy="1829668"/>
              </a:xfrm>
              <a:prstGeom prst="rect">
                <a:avLst/>
              </a:prstGeom>
              <a:blipFill>
                <a:blip r:embed="rId3"/>
                <a:stretch>
                  <a:fillRect t="-2318" b="-4636"/>
                </a:stretch>
              </a:blip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858712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1;p17">
            <a:extLst>
              <a:ext uri="{FF2B5EF4-FFF2-40B4-BE49-F238E27FC236}">
                <a16:creationId xmlns:a16="http://schemas.microsoft.com/office/drawing/2014/main" id="{D962C4B2-E414-830C-F87B-8A25ABFFAE0D}"/>
              </a:ext>
            </a:extLst>
          </p:cNvPr>
          <p:cNvSpPr txBox="1"/>
          <p:nvPr/>
        </p:nvSpPr>
        <p:spPr>
          <a:xfrm>
            <a:off x="1758920" y="1011385"/>
            <a:ext cx="1571636" cy="8691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ctr">
              <a:buSzPts val="275"/>
            </a:pPr>
            <a:endParaRPr lang="en-IN" sz="7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B33B23-8B1A-604A-6935-0915F8B92BD9}"/>
              </a:ext>
            </a:extLst>
          </p:cNvPr>
          <p:cNvSpPr txBox="1"/>
          <p:nvPr/>
        </p:nvSpPr>
        <p:spPr>
          <a:xfrm>
            <a:off x="1907915" y="1498580"/>
            <a:ext cx="493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IN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0EB060-9F92-8CF6-A78F-D4C9EEDFC8E5}"/>
              </a:ext>
            </a:extLst>
          </p:cNvPr>
          <p:cNvSpPr txBox="1"/>
          <p:nvPr/>
        </p:nvSpPr>
        <p:spPr>
          <a:xfrm>
            <a:off x="1973234" y="1225460"/>
            <a:ext cx="80724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b7    b6    b5    b4    b3   b2    b1   b0</a:t>
            </a:r>
          </a:p>
          <a:p>
            <a:pPr algn="r"/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a7     a6    a5    a4    a3   a2    a1    a0</a:t>
            </a:r>
          </a:p>
          <a:p>
            <a:pPr algn="r"/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7412462-1082-C599-AFE5-C9B9AB7A0B2E}"/>
              </a:ext>
            </a:extLst>
          </p:cNvPr>
          <p:cNvCxnSpPr/>
          <p:nvPr/>
        </p:nvCxnSpPr>
        <p:spPr>
          <a:xfrm>
            <a:off x="5330820" y="2368468"/>
            <a:ext cx="492922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E454950-6DD1-4841-B1E0-A654CC3BA966}"/>
              </a:ext>
            </a:extLst>
          </p:cNvPr>
          <p:cNvSpPr txBox="1"/>
          <p:nvPr/>
        </p:nvSpPr>
        <p:spPr>
          <a:xfrm>
            <a:off x="3116242" y="2511344"/>
            <a:ext cx="72866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a0b7  a0b6  a0b5  a0b4  a0b3  a0b2  a0b1  a0b0</a:t>
            </a:r>
          </a:p>
          <a:p>
            <a:pPr algn="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  <a:p>
            <a:pPr algn="r"/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EAA184-8E7E-D5FF-405E-76E026B2AE89}"/>
              </a:ext>
            </a:extLst>
          </p:cNvPr>
          <p:cNvSpPr txBox="1"/>
          <p:nvPr/>
        </p:nvSpPr>
        <p:spPr>
          <a:xfrm>
            <a:off x="4747097" y="2838886"/>
            <a:ext cx="5096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a1b7  a1b6  a1b5  a1b4  a1b3  a1b2  a1b1  a1bo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E9899A-27EC-5282-20E4-BC85CA4CF138}"/>
              </a:ext>
            </a:extLst>
          </p:cNvPr>
          <p:cNvSpPr txBox="1"/>
          <p:nvPr/>
        </p:nvSpPr>
        <p:spPr>
          <a:xfrm>
            <a:off x="3729340" y="3164733"/>
            <a:ext cx="5857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a2b7  a2b6  a2b5  a2b4  a2b3  a2b2  a2b1  a2b0  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0CBCA0-78E4-9460-F74F-E88ADFFD5B2B}"/>
              </a:ext>
            </a:extLst>
          </p:cNvPr>
          <p:cNvSpPr txBox="1"/>
          <p:nvPr/>
        </p:nvSpPr>
        <p:spPr>
          <a:xfrm>
            <a:off x="3366033" y="3471359"/>
            <a:ext cx="5643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a3b7  a3b6  a3b5   a3b4  a3b3  a3b2  a3b1  a3b0 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336AA5-0CDD-577E-613F-1FFE409977A2}"/>
              </a:ext>
            </a:extLst>
          </p:cNvPr>
          <p:cNvSpPr txBox="1"/>
          <p:nvPr/>
        </p:nvSpPr>
        <p:spPr>
          <a:xfrm>
            <a:off x="2788412" y="3756295"/>
            <a:ext cx="5643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A4b7  a4b6  a4b5  a4b4  a4b3  a4b2  a4b1  a4b0  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FD283B-BB92-9BA8-A1A9-88965E8FDBEF}"/>
              </a:ext>
            </a:extLst>
          </p:cNvPr>
          <p:cNvSpPr txBox="1"/>
          <p:nvPr/>
        </p:nvSpPr>
        <p:spPr>
          <a:xfrm>
            <a:off x="2223267" y="4061381"/>
            <a:ext cx="5643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a5b7  a5b6  a5b5  a5b4  a5b3  a5b2  a5b1  a5b0  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4AA41D7-4385-655E-DC73-E95679C2D3D5}"/>
              </a:ext>
            </a:extLst>
          </p:cNvPr>
          <p:cNvSpPr txBox="1"/>
          <p:nvPr/>
        </p:nvSpPr>
        <p:spPr>
          <a:xfrm>
            <a:off x="6473828" y="4797360"/>
            <a:ext cx="1643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E935C0-9860-49CB-BE76-EAF48F4A7012}"/>
              </a:ext>
            </a:extLst>
          </p:cNvPr>
          <p:cNvSpPr txBox="1"/>
          <p:nvPr/>
        </p:nvSpPr>
        <p:spPr>
          <a:xfrm>
            <a:off x="2223267" y="4320164"/>
            <a:ext cx="5143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a6b7  a6b6  a6b5 a6b4  a6b3  a6b2  a6b1  a6b0    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04A65C0-232F-3A92-46A4-6D2A8950E0B4}"/>
              </a:ext>
            </a:extLst>
          </p:cNvPr>
          <p:cNvSpPr txBox="1"/>
          <p:nvPr/>
        </p:nvSpPr>
        <p:spPr>
          <a:xfrm>
            <a:off x="1266502" y="4605916"/>
            <a:ext cx="5493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a7b7  a7b6  a7b5  a7b4  a7b3  a7b2  a7b1  a7b0  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CB67F99-07B7-92C8-9523-7258E60484D1}"/>
              </a:ext>
            </a:extLst>
          </p:cNvPr>
          <p:cNvSpPr txBox="1"/>
          <p:nvPr/>
        </p:nvSpPr>
        <p:spPr>
          <a:xfrm>
            <a:off x="223520" y="4945352"/>
            <a:ext cx="6032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c14     c13    c12     c11    c10      c9      c8        c7     c6 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926D089-500D-4F34-0D57-6A0B0DDEBFA1}"/>
              </a:ext>
            </a:extLst>
          </p:cNvPr>
          <p:cNvCxnSpPr>
            <a:cxnSpLocks/>
          </p:cNvCxnSpPr>
          <p:nvPr/>
        </p:nvCxnSpPr>
        <p:spPr>
          <a:xfrm flipV="1">
            <a:off x="853440" y="5355559"/>
            <a:ext cx="9804400" cy="1137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903024A-F633-E5D9-50A6-685F7383C8AE}"/>
              </a:ext>
            </a:extLst>
          </p:cNvPr>
          <p:cNvSpPr txBox="1"/>
          <p:nvPr/>
        </p:nvSpPr>
        <p:spPr>
          <a:xfrm>
            <a:off x="223520" y="5572570"/>
            <a:ext cx="10299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S15     S14      S13      S12     S11     S10      S9      S8      S7      S6     S5      S4      S3      S2      S1     S0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F73864-EF80-E234-B03B-56BA08BBF28E}"/>
              </a:ext>
            </a:extLst>
          </p:cNvPr>
          <p:cNvSpPr txBox="1"/>
          <p:nvPr/>
        </p:nvSpPr>
        <p:spPr>
          <a:xfrm>
            <a:off x="478916" y="284208"/>
            <a:ext cx="778976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Bit Multiplication Algorithm</a:t>
            </a:r>
            <a:endParaRPr lang="en-IN" sz="44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512CAF-1619-17D7-B9CE-DB4DB8EBD757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98002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8D224-1B26-0F15-1D42-DCAD19C69A01}"/>
              </a:ext>
            </a:extLst>
          </p:cNvPr>
          <p:cNvSpPr txBox="1">
            <a:spLocks/>
          </p:cNvSpPr>
          <p:nvPr/>
        </p:nvSpPr>
        <p:spPr>
          <a:xfrm>
            <a:off x="281152" y="320656"/>
            <a:ext cx="10515600" cy="78232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Bit Multiplication</a:t>
            </a:r>
          </a:p>
        </p:txBody>
      </p:sp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16D4A0CA-0777-9FD8-E2A7-A10DE8885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5" y="1374202"/>
            <a:ext cx="6519420" cy="472202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DF37755-6155-5A59-E5B0-789B52191CEA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3B0429-82F3-47F6-7BF1-D90C7D1EEEA3}"/>
              </a:ext>
            </a:extLst>
          </p:cNvPr>
          <p:cNvSpPr/>
          <p:nvPr/>
        </p:nvSpPr>
        <p:spPr>
          <a:xfrm>
            <a:off x="7872760" y="1983479"/>
            <a:ext cx="3946346" cy="19479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A75944-2AEF-5DC5-DA18-C65D3352C42B}"/>
              </a:ext>
            </a:extLst>
          </p:cNvPr>
          <p:cNvSpPr txBox="1"/>
          <p:nvPr/>
        </p:nvSpPr>
        <p:spPr>
          <a:xfrm>
            <a:off x="9511862" y="2206051"/>
            <a:ext cx="372066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A = 1 0 0 1 1 0 0 1</a:t>
            </a:r>
          </a:p>
          <a:p>
            <a:r>
              <a:rPr lang="en-IN" sz="2400" dirty="0"/>
              <a:t>B=  1 1 0 0 1 1 0 0</a:t>
            </a:r>
          </a:p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45189E-12F8-8070-2819-28399032F0C8}"/>
              </a:ext>
            </a:extLst>
          </p:cNvPr>
          <p:cNvSpPr txBox="1"/>
          <p:nvPr/>
        </p:nvSpPr>
        <p:spPr>
          <a:xfrm>
            <a:off x="7864191" y="3145646"/>
            <a:ext cx="40464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S= 1 1 1 1 0 0 1 1 1 1 1 0 1 1 0 0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94784B7-22AC-2EFE-63A1-3B1012B62152}"/>
              </a:ext>
            </a:extLst>
          </p:cNvPr>
          <p:cNvCxnSpPr/>
          <p:nvPr/>
        </p:nvCxnSpPr>
        <p:spPr>
          <a:xfrm>
            <a:off x="9963804" y="3069377"/>
            <a:ext cx="1765738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72403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F8E92-722C-1A8C-A195-84EFF6A0F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32" y="18255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 For 8 Bit Multiplier 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C4DA-87D6-AC3E-61CC-ED3CD8733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2F128A-6265-F5B8-FCFD-715B473229FA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E053EF7-6663-DC24-3470-26938CCCAE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29844"/>
            <a:ext cx="10379339" cy="4419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705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4DB1A-D082-AD65-7E17-B14CC0A4E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398" y="61062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NAND: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41E4102-B72A-DF3B-97A0-7E07087ED4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7885883"/>
              </p:ext>
            </p:extLst>
          </p:nvPr>
        </p:nvGraphicFramePr>
        <p:xfrm>
          <a:off x="8400058" y="791231"/>
          <a:ext cx="2445852" cy="20994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15284">
                  <a:extLst>
                    <a:ext uri="{9D8B030D-6E8A-4147-A177-3AD203B41FA5}">
                      <a16:colId xmlns:a16="http://schemas.microsoft.com/office/drawing/2014/main" val="168004585"/>
                    </a:ext>
                  </a:extLst>
                </a:gridCol>
                <a:gridCol w="815284">
                  <a:extLst>
                    <a:ext uri="{9D8B030D-6E8A-4147-A177-3AD203B41FA5}">
                      <a16:colId xmlns:a16="http://schemas.microsoft.com/office/drawing/2014/main" val="2872671672"/>
                    </a:ext>
                  </a:extLst>
                </a:gridCol>
                <a:gridCol w="815284">
                  <a:extLst>
                    <a:ext uri="{9D8B030D-6E8A-4147-A177-3AD203B41FA5}">
                      <a16:colId xmlns:a16="http://schemas.microsoft.com/office/drawing/2014/main" val="2974166782"/>
                    </a:ext>
                  </a:extLst>
                </a:gridCol>
              </a:tblGrid>
              <a:tr h="419888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4056282"/>
                  </a:ext>
                </a:extLst>
              </a:tr>
              <a:tr h="419888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830052"/>
                  </a:ext>
                </a:extLst>
              </a:tr>
              <a:tr h="419888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232365"/>
                  </a:ext>
                </a:extLst>
              </a:tr>
              <a:tr h="419888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2917475"/>
                  </a:ext>
                </a:extLst>
              </a:tr>
              <a:tr h="419888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5030239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C71D9B24-3175-F8CD-177B-6869B512C496}"/>
              </a:ext>
            </a:extLst>
          </p:cNvPr>
          <p:cNvSpPr txBox="1"/>
          <p:nvPr/>
        </p:nvSpPr>
        <p:spPr>
          <a:xfrm>
            <a:off x="3584624" y="382631"/>
            <a:ext cx="172831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/>
              <a:t>Y=(</a:t>
            </a:r>
            <a:r>
              <a:rPr lang="en-IN" sz="3200" dirty="0">
                <a:solidFill>
                  <a:srgbClr val="040C28"/>
                </a:solidFill>
                <a:latin typeface="Google Sans"/>
              </a:rPr>
              <a:t>A.B)’</a:t>
            </a:r>
            <a:endParaRPr lang="en-IN" sz="32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315D1D8-0A9B-A215-64CF-702B084C84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55" r="7599"/>
          <a:stretch/>
        </p:blipFill>
        <p:spPr>
          <a:xfrm>
            <a:off x="1099002" y="1325563"/>
            <a:ext cx="5385882" cy="48085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AF7F0BA-35AA-DFD8-0676-48C67D92AC2D}"/>
              </a:ext>
            </a:extLst>
          </p:cNvPr>
          <p:cNvSpPr/>
          <p:nvPr/>
        </p:nvSpPr>
        <p:spPr>
          <a:xfrm>
            <a:off x="273995" y="225355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2D583D0-222E-B770-6408-B1E35A8A98B9}"/>
                  </a:ext>
                </a:extLst>
              </p:cNvPr>
              <p:cNvSpPr txBox="1"/>
              <p:nvPr/>
            </p:nvSpPr>
            <p:spPr>
              <a:xfrm>
                <a:off x="8400058" y="3261074"/>
                <a:ext cx="2445852" cy="182966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IN" sz="2400" b="1" dirty="0"/>
                  <a:t>   Delay :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Ton=0.06ns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Toff=0.02ns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𝑇𝑜𝑛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𝑇𝑜𝑓𝑓</m:t>
                        </m:r>
                      </m:num>
                      <m:den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IN" sz="2000" i="1" dirty="0">
                  <a:latin typeface="Times New Roman" panose="02020603050405020304" pitchFamily="18" charset="0"/>
                </a:endParaRP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T=0.04ns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2D583D0-222E-B770-6408-B1E35A8A98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00058" y="3261074"/>
                <a:ext cx="2445852" cy="1829668"/>
              </a:xfrm>
              <a:prstGeom prst="rect">
                <a:avLst/>
              </a:prstGeom>
              <a:blipFill>
                <a:blip r:embed="rId3"/>
                <a:stretch>
                  <a:fillRect t="-2318" b="-4636"/>
                </a:stretch>
              </a:blip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133E0027-7541-9713-8183-51373D5179E2}"/>
              </a:ext>
            </a:extLst>
          </p:cNvPr>
          <p:cNvSpPr txBox="1"/>
          <p:nvPr/>
        </p:nvSpPr>
        <p:spPr>
          <a:xfrm>
            <a:off x="8400058" y="5461145"/>
            <a:ext cx="2445852" cy="830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IN" sz="2400" b="1" dirty="0"/>
              <a:t>  Transistors:</a:t>
            </a:r>
          </a:p>
          <a:p>
            <a:r>
              <a:rPr lang="en-IN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I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</a:t>
            </a:r>
            <a:r>
              <a:rPr lang="en-I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mosfets</a:t>
            </a:r>
            <a:endParaRPr lang="en-IN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47932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8D224-1B26-0F15-1D42-DCAD19C69A01}"/>
              </a:ext>
            </a:extLst>
          </p:cNvPr>
          <p:cNvSpPr txBox="1">
            <a:spLocks/>
          </p:cNvSpPr>
          <p:nvPr/>
        </p:nvSpPr>
        <p:spPr>
          <a:xfrm>
            <a:off x="281152" y="320656"/>
            <a:ext cx="10515600" cy="78232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16*1 MUX: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181F31-414C-C92E-CB2A-EBCA43267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6626" y="1286841"/>
            <a:ext cx="7611851" cy="476488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E1020C6-423D-E2CD-D568-4F75D1B4E8D5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36622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F8E92-722C-1A8C-A195-84EFF6A0F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32" y="18255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 For 16*1 MUX: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C4DA-87D6-AC3E-61CC-ED3CD8733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B51421-A599-D0D8-7DD9-BE3D4FEC3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520" y="1222818"/>
            <a:ext cx="7813184" cy="44769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D93836A-D34E-8831-4719-F6526B7C201D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16666E9-681C-7B50-92B8-2CC63248879D}"/>
                  </a:ext>
                </a:extLst>
              </p:cNvPr>
              <p:cNvSpPr txBox="1"/>
              <p:nvPr/>
            </p:nvSpPr>
            <p:spPr>
              <a:xfrm>
                <a:off x="9047566" y="2467912"/>
                <a:ext cx="2549301" cy="182966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IN" sz="2400" b="1" dirty="0"/>
                  <a:t>   Delay :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Ton=1.2ns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Toff=0.07ns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𝑇𝑜𝑛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𝑇𝑜𝑓𝑓</m:t>
                        </m:r>
                      </m:num>
                      <m:den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IN" sz="2000" i="1" dirty="0">
                  <a:latin typeface="Times New Roman" panose="02020603050405020304" pitchFamily="18" charset="0"/>
                </a:endParaRP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T=0.635ns</a:t>
                </a: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16666E9-681C-7B50-92B8-2CC6324887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7566" y="2467912"/>
                <a:ext cx="2549301" cy="1829668"/>
              </a:xfrm>
              <a:prstGeom prst="rect">
                <a:avLst/>
              </a:prstGeom>
              <a:blipFill>
                <a:blip r:embed="rId3"/>
                <a:stretch>
                  <a:fillRect t="-2318" b="-4636"/>
                </a:stretch>
              </a:blip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536725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7A4D4A1-03F8-C55F-C1D0-ECDA4616CB58}"/>
              </a:ext>
            </a:extLst>
          </p:cNvPr>
          <p:cNvSpPr txBox="1">
            <a:spLocks/>
          </p:cNvSpPr>
          <p:nvPr/>
        </p:nvSpPr>
        <p:spPr>
          <a:xfrm>
            <a:off x="281152" y="320656"/>
            <a:ext cx="10515600" cy="78232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Bit Arithmetic Logic Unit: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C9A6A5-243E-361A-C58F-13504F7BB1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65" y="1365623"/>
            <a:ext cx="3643423" cy="4646071"/>
          </a:xfrm>
          <a:prstGeom prst="rect">
            <a:avLst/>
          </a:prstGeom>
        </p:spPr>
      </p:pic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40749837-7981-F598-37E8-30C21C7D28A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3270948"/>
              </p:ext>
            </p:extLst>
          </p:nvPr>
        </p:nvGraphicFramePr>
        <p:xfrm>
          <a:off x="5188973" y="1417968"/>
          <a:ext cx="6433895" cy="454138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221554">
                  <a:extLst>
                    <a:ext uri="{9D8B030D-6E8A-4147-A177-3AD203B41FA5}">
                      <a16:colId xmlns:a16="http://schemas.microsoft.com/office/drawing/2014/main" val="827363406"/>
                    </a:ext>
                  </a:extLst>
                </a:gridCol>
                <a:gridCol w="1264596">
                  <a:extLst>
                    <a:ext uri="{9D8B030D-6E8A-4147-A177-3AD203B41FA5}">
                      <a16:colId xmlns:a16="http://schemas.microsoft.com/office/drawing/2014/main" val="3962533222"/>
                    </a:ext>
                  </a:extLst>
                </a:gridCol>
                <a:gridCol w="1225685">
                  <a:extLst>
                    <a:ext uri="{9D8B030D-6E8A-4147-A177-3AD203B41FA5}">
                      <a16:colId xmlns:a16="http://schemas.microsoft.com/office/drawing/2014/main" val="289206932"/>
                    </a:ext>
                  </a:extLst>
                </a:gridCol>
                <a:gridCol w="1225685">
                  <a:extLst>
                    <a:ext uri="{9D8B030D-6E8A-4147-A177-3AD203B41FA5}">
                      <a16:colId xmlns:a16="http://schemas.microsoft.com/office/drawing/2014/main" val="1387313349"/>
                    </a:ext>
                  </a:extLst>
                </a:gridCol>
                <a:gridCol w="1496375">
                  <a:extLst>
                    <a:ext uri="{9D8B030D-6E8A-4147-A177-3AD203B41FA5}">
                      <a16:colId xmlns:a16="http://schemas.microsoft.com/office/drawing/2014/main" val="2035822821"/>
                    </a:ext>
                  </a:extLst>
                </a:gridCol>
              </a:tblGrid>
              <a:tr h="4621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Output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957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Addition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23798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Subtraction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1648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Increment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40577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Decrement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9290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NOT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41387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9374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300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XOR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47652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Left Shift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8484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Right Shift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13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Multiplication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0678001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110B8874-BE46-F8B5-6594-2AFB2ED4EB40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43399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4212AE-D5F0-B2A1-6835-F290A998A2B2}"/>
              </a:ext>
            </a:extLst>
          </p:cNvPr>
          <p:cNvSpPr txBox="1">
            <a:spLocks/>
          </p:cNvSpPr>
          <p:nvPr/>
        </p:nvSpPr>
        <p:spPr>
          <a:xfrm>
            <a:off x="749030" y="320656"/>
            <a:ext cx="10047722" cy="78232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Bit ALU :</a:t>
            </a:r>
          </a:p>
        </p:txBody>
      </p:sp>
      <p:pic>
        <p:nvPicPr>
          <p:cNvPr id="5" name="screencast_from_tuesday_21_november_2023_07_23_24_online_video_cuttercom">
            <a:hlinkClick r:id="" action="ppaction://media"/>
            <a:extLst>
              <a:ext uri="{FF2B5EF4-FFF2-40B4-BE49-F238E27FC236}">
                <a16:creationId xmlns:a16="http://schemas.microsoft.com/office/drawing/2014/main" id="{B4E921ED-E7AF-7898-7521-CAFC0C3238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9734" b="6666"/>
          <a:stretch/>
        </p:blipFill>
        <p:spPr>
          <a:xfrm>
            <a:off x="1580270" y="1219351"/>
            <a:ext cx="8385242" cy="48769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94FEC3E-34A8-C660-125A-14C0BE40C16E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0670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F6445-FBDA-BB02-0436-D62E8F636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6384" y="2544120"/>
            <a:ext cx="6117077" cy="1325563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>
            <a:normAutofit/>
          </a:bodyPr>
          <a:lstStyle/>
          <a:p>
            <a:r>
              <a:rPr lang="en-IN" sz="6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You….!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46E7AD-968C-AABD-E7E0-511C4D939D09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4105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512B3-5A9D-304B-0E1E-9BF63C805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302" y="532032"/>
            <a:ext cx="2381146" cy="584775"/>
          </a:xfr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>
            <a:noAutofit/>
          </a:bodyPr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Inverter: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806F57-DC6E-2F18-E986-FC556E1112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1626" t="15340" r="20678" b="3921"/>
          <a:stretch/>
        </p:blipFill>
        <p:spPr>
          <a:xfrm>
            <a:off x="1038728" y="1308416"/>
            <a:ext cx="6586593" cy="4652764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684561-C0EB-2FA6-2A86-6EDE0E96EB1E}"/>
              </a:ext>
            </a:extLst>
          </p:cNvPr>
          <p:cNvSpPr txBox="1"/>
          <p:nvPr/>
        </p:nvSpPr>
        <p:spPr>
          <a:xfrm>
            <a:off x="4499100" y="395890"/>
            <a:ext cx="1471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Y=</a:t>
            </a:r>
            <a:r>
              <a:rPr lang="en-IN" sz="3200" dirty="0">
                <a:solidFill>
                  <a:srgbClr val="040C28"/>
                </a:solidFill>
                <a:latin typeface="Google Sans"/>
              </a:rPr>
              <a:t>A’</a:t>
            </a:r>
            <a:endParaRPr lang="en-IN" sz="32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441966A-C4E6-4F39-C39E-FB479EAE99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4985820"/>
              </p:ext>
            </p:extLst>
          </p:nvPr>
        </p:nvGraphicFramePr>
        <p:xfrm>
          <a:off x="9071552" y="722284"/>
          <a:ext cx="2081719" cy="127456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040858">
                  <a:extLst>
                    <a:ext uri="{9D8B030D-6E8A-4147-A177-3AD203B41FA5}">
                      <a16:colId xmlns:a16="http://schemas.microsoft.com/office/drawing/2014/main" val="3590303706"/>
                    </a:ext>
                  </a:extLst>
                </a:gridCol>
                <a:gridCol w="1040861">
                  <a:extLst>
                    <a:ext uri="{9D8B030D-6E8A-4147-A177-3AD203B41FA5}">
                      <a16:colId xmlns:a16="http://schemas.microsoft.com/office/drawing/2014/main" val="2605489969"/>
                    </a:ext>
                  </a:extLst>
                </a:gridCol>
              </a:tblGrid>
              <a:tr h="336381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4989896"/>
                  </a:ext>
                </a:extLst>
              </a:tr>
              <a:tr h="454403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5537223"/>
                  </a:ext>
                </a:extLst>
              </a:tr>
              <a:tr h="454403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686077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E3FB4C2-2F22-3A2E-3DBB-38BEE474B1AE}"/>
                  </a:ext>
                </a:extLst>
              </p:cNvPr>
              <p:cNvSpPr txBox="1"/>
              <p:nvPr/>
            </p:nvSpPr>
            <p:spPr>
              <a:xfrm>
                <a:off x="9071553" y="2514853"/>
                <a:ext cx="2081719" cy="182966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IN" sz="2400" b="1" dirty="0"/>
                  <a:t>   Delay :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Ton=0.03ns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Toff=0.02ns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𝑇𝑜𝑛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𝑇𝑜𝑓𝑓</m:t>
                        </m:r>
                      </m:num>
                      <m:den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IN" sz="2000" i="1" dirty="0">
                  <a:latin typeface="Times New Roman" panose="02020603050405020304" pitchFamily="18" charset="0"/>
                </a:endParaRP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T=0.025ns</a:t>
                </a:r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E3FB4C2-2F22-3A2E-3DBB-38BEE474B1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71553" y="2514853"/>
                <a:ext cx="2081719" cy="1829668"/>
              </a:xfrm>
              <a:prstGeom prst="rect">
                <a:avLst/>
              </a:prstGeom>
              <a:blipFill>
                <a:blip r:embed="rId4"/>
                <a:stretch>
                  <a:fillRect t="-2318" b="-4636"/>
                </a:stretch>
              </a:blip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810477B4-F741-711A-57D5-7B797231D8B9}"/>
              </a:ext>
            </a:extLst>
          </p:cNvPr>
          <p:cNvSpPr txBox="1"/>
          <p:nvPr/>
        </p:nvSpPr>
        <p:spPr>
          <a:xfrm>
            <a:off x="9071553" y="4975963"/>
            <a:ext cx="2081719" cy="830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IN" sz="2400" b="1" dirty="0"/>
              <a:t>  Transistors:</a:t>
            </a:r>
          </a:p>
          <a:p>
            <a:r>
              <a:rPr lang="en-IN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I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en-I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mosfets</a:t>
            </a:r>
            <a:endParaRPr lang="en-IN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536DC39-02D5-2B68-F979-E70B869FFB99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635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443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344BA-E571-4CFC-E5FF-357E775F5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NOR: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11B4D3-13C9-ED78-E9B3-F440E6B7CFC4}"/>
              </a:ext>
            </a:extLst>
          </p:cNvPr>
          <p:cNvSpPr txBox="1"/>
          <p:nvPr/>
        </p:nvSpPr>
        <p:spPr>
          <a:xfrm>
            <a:off x="5231842" y="453822"/>
            <a:ext cx="172831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/>
              <a:t>Y=(</a:t>
            </a:r>
            <a:r>
              <a:rPr lang="en-IN" sz="3200" dirty="0">
                <a:solidFill>
                  <a:srgbClr val="040C28"/>
                </a:solidFill>
                <a:latin typeface="Google Sans"/>
              </a:rPr>
              <a:t>A+B)’</a:t>
            </a:r>
            <a:endParaRPr lang="en-IN" sz="32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A77A39D-3C5B-1BD3-B296-CA06D36077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2404127"/>
              </p:ext>
            </p:extLst>
          </p:nvPr>
        </p:nvGraphicFramePr>
        <p:xfrm>
          <a:off x="8480808" y="631530"/>
          <a:ext cx="2646294" cy="20994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2098">
                  <a:extLst>
                    <a:ext uri="{9D8B030D-6E8A-4147-A177-3AD203B41FA5}">
                      <a16:colId xmlns:a16="http://schemas.microsoft.com/office/drawing/2014/main" val="168004585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2872671672"/>
                    </a:ext>
                  </a:extLst>
                </a:gridCol>
                <a:gridCol w="882098">
                  <a:extLst>
                    <a:ext uri="{9D8B030D-6E8A-4147-A177-3AD203B41FA5}">
                      <a16:colId xmlns:a16="http://schemas.microsoft.com/office/drawing/2014/main" val="2974166782"/>
                    </a:ext>
                  </a:extLst>
                </a:gridCol>
              </a:tblGrid>
              <a:tr h="419888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4056282"/>
                  </a:ext>
                </a:extLst>
              </a:tr>
              <a:tr h="419888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830052"/>
                  </a:ext>
                </a:extLst>
              </a:tr>
              <a:tr h="419888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232365"/>
                  </a:ext>
                </a:extLst>
              </a:tr>
              <a:tr h="419888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2917475"/>
                  </a:ext>
                </a:extLst>
              </a:tr>
              <a:tr h="419888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5030239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B68604E4-1D46-6D48-8E19-6BFF16304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898" y="1140738"/>
            <a:ext cx="5775770" cy="509507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638BFF8-A3E8-D25B-1B52-F355DFB56786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CE0F407-074F-9C56-4E6E-01980A6B33D7}"/>
                  </a:ext>
                </a:extLst>
              </p:cNvPr>
              <p:cNvSpPr txBox="1"/>
              <p:nvPr/>
            </p:nvSpPr>
            <p:spPr>
              <a:xfrm>
                <a:off x="8480808" y="3028554"/>
                <a:ext cx="2646294" cy="182966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IN" sz="2400" b="1" dirty="0"/>
                  <a:t>   Delay :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Ton=0.060ns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Toff=0.067ns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𝑇𝑜𝑛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𝑇𝑜𝑓𝑓</m:t>
                        </m:r>
                      </m:num>
                      <m:den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IN" sz="2000" i="1" dirty="0">
                  <a:latin typeface="Times New Roman" panose="02020603050405020304" pitchFamily="18" charset="0"/>
                </a:endParaRP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T=0.0635ns</a:t>
                </a: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CE0F407-074F-9C56-4E6E-01980A6B33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80808" y="3028554"/>
                <a:ext cx="2646294" cy="1829668"/>
              </a:xfrm>
              <a:prstGeom prst="rect">
                <a:avLst/>
              </a:prstGeom>
              <a:blipFill>
                <a:blip r:embed="rId3"/>
                <a:stretch>
                  <a:fillRect t="-2318" b="-4636"/>
                </a:stretch>
              </a:blip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4865B1AD-1D05-43AA-087B-3F0E28165D59}"/>
              </a:ext>
            </a:extLst>
          </p:cNvPr>
          <p:cNvSpPr txBox="1"/>
          <p:nvPr/>
        </p:nvSpPr>
        <p:spPr>
          <a:xfrm>
            <a:off x="8480808" y="5294219"/>
            <a:ext cx="2646294" cy="830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IN" sz="2400" b="1" dirty="0"/>
              <a:t>  Transistors:</a:t>
            </a:r>
          </a:p>
          <a:p>
            <a:r>
              <a:rPr lang="en-IN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I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</a:t>
            </a:r>
            <a:r>
              <a:rPr lang="en-I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mosfets</a:t>
            </a:r>
            <a:endParaRPr lang="en-IN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116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C50F8-CFD0-6114-D2A2-110E4D43C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906" y="296787"/>
            <a:ext cx="10118335" cy="1028776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16BA99-5E8C-B6C6-1AB6-01746A4FB4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529" t="18875" r="18920" b="4442"/>
          <a:stretch/>
        </p:blipFill>
        <p:spPr>
          <a:xfrm>
            <a:off x="667907" y="1325563"/>
            <a:ext cx="6559744" cy="4865031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2B6861-26DF-1BB9-CC94-01912B211B6D}"/>
              </a:ext>
            </a:extLst>
          </p:cNvPr>
          <p:cNvSpPr txBox="1"/>
          <p:nvPr/>
        </p:nvSpPr>
        <p:spPr>
          <a:xfrm>
            <a:off x="5727073" y="472535"/>
            <a:ext cx="172831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/>
              <a:t>Y=</a:t>
            </a:r>
            <a:r>
              <a:rPr lang="en-IN" sz="3200" dirty="0">
                <a:solidFill>
                  <a:srgbClr val="040C28"/>
                </a:solidFill>
                <a:latin typeface="Google Sans"/>
              </a:rPr>
              <a:t>A.B</a:t>
            </a:r>
            <a:endParaRPr lang="en-IN" sz="32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3E30A7B-F437-FCF9-A580-36E9DE9E7A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7086664"/>
              </p:ext>
            </p:extLst>
          </p:nvPr>
        </p:nvGraphicFramePr>
        <p:xfrm>
          <a:off x="8566779" y="602744"/>
          <a:ext cx="252275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0918">
                  <a:extLst>
                    <a:ext uri="{9D8B030D-6E8A-4147-A177-3AD203B41FA5}">
                      <a16:colId xmlns:a16="http://schemas.microsoft.com/office/drawing/2014/main" val="168004585"/>
                    </a:ext>
                  </a:extLst>
                </a:gridCol>
                <a:gridCol w="840918">
                  <a:extLst>
                    <a:ext uri="{9D8B030D-6E8A-4147-A177-3AD203B41FA5}">
                      <a16:colId xmlns:a16="http://schemas.microsoft.com/office/drawing/2014/main" val="2872671672"/>
                    </a:ext>
                  </a:extLst>
                </a:gridCol>
                <a:gridCol w="840918">
                  <a:extLst>
                    <a:ext uri="{9D8B030D-6E8A-4147-A177-3AD203B41FA5}">
                      <a16:colId xmlns:a16="http://schemas.microsoft.com/office/drawing/2014/main" val="29741667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4056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830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232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2917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5030239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3E4C42DD-C09F-B011-C978-4A04BAE0E68D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D3B19A1-A822-CB58-6660-5853E4B64667}"/>
                  </a:ext>
                </a:extLst>
              </p:cNvPr>
              <p:cNvSpPr txBox="1"/>
              <p:nvPr/>
            </p:nvSpPr>
            <p:spPr>
              <a:xfrm>
                <a:off x="8567868" y="2855407"/>
                <a:ext cx="2521665" cy="182966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IN" sz="2400" b="1" dirty="0"/>
                  <a:t>   Delay :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Ton=0.25ns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Toff=0.19ns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𝑇𝑜𝑛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𝑇𝑜𝑓𝑓</m:t>
                        </m:r>
                      </m:num>
                      <m:den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IN" sz="2000" i="1" dirty="0">
                  <a:latin typeface="Times New Roman" panose="02020603050405020304" pitchFamily="18" charset="0"/>
                </a:endParaRP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T=0.22ns</a:t>
                </a: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D3B19A1-A822-CB58-6660-5853E4B646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67868" y="2855407"/>
                <a:ext cx="2521665" cy="1829668"/>
              </a:xfrm>
              <a:prstGeom prst="rect">
                <a:avLst/>
              </a:prstGeom>
              <a:blipFill>
                <a:blip r:embed="rId3"/>
                <a:stretch>
                  <a:fillRect t="-2310" b="-4290"/>
                </a:stretch>
              </a:blip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3EC90094-4504-8D98-5E61-2E50F073674D}"/>
              </a:ext>
            </a:extLst>
          </p:cNvPr>
          <p:cNvSpPr txBox="1"/>
          <p:nvPr/>
        </p:nvSpPr>
        <p:spPr>
          <a:xfrm>
            <a:off x="8567868" y="5207645"/>
            <a:ext cx="2521665" cy="830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/>
              <a:t>  Transistors:</a:t>
            </a:r>
          </a:p>
          <a:p>
            <a:pPr algn="ctr"/>
            <a:r>
              <a:rPr lang="en-IN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I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 </a:t>
            </a:r>
            <a:r>
              <a:rPr lang="en-I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mosfets</a:t>
            </a:r>
            <a:endParaRPr lang="en-IN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8324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80C09-9622-AF08-C988-B351E5A5E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442" y="143603"/>
            <a:ext cx="9611710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75BCB8-0B07-D96D-2692-76A9E9C925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206" t="14820" r="5237" b="9972"/>
          <a:stretch/>
        </p:blipFill>
        <p:spPr>
          <a:xfrm>
            <a:off x="700057" y="1469166"/>
            <a:ext cx="6955612" cy="443764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89F5C5-00F4-60E1-7C82-C84F9248ABF9}"/>
              </a:ext>
            </a:extLst>
          </p:cNvPr>
          <p:cNvSpPr txBox="1"/>
          <p:nvPr/>
        </p:nvSpPr>
        <p:spPr>
          <a:xfrm>
            <a:off x="5537944" y="806384"/>
            <a:ext cx="166063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/>
              <a:t>Y=</a:t>
            </a:r>
            <a:r>
              <a:rPr lang="en-IN" sz="3200" dirty="0">
                <a:solidFill>
                  <a:srgbClr val="040C28"/>
                </a:solidFill>
                <a:latin typeface="Google Sans"/>
              </a:rPr>
              <a:t>A+B</a:t>
            </a:r>
            <a:endParaRPr lang="en-IN" sz="32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F7FF702-7FBE-71E5-D8C3-D84ADCADE1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6988234"/>
              </p:ext>
            </p:extLst>
          </p:nvPr>
        </p:nvGraphicFramePr>
        <p:xfrm>
          <a:off x="8510958" y="509922"/>
          <a:ext cx="2539662" cy="203984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46554">
                  <a:extLst>
                    <a:ext uri="{9D8B030D-6E8A-4147-A177-3AD203B41FA5}">
                      <a16:colId xmlns:a16="http://schemas.microsoft.com/office/drawing/2014/main" val="168004585"/>
                    </a:ext>
                  </a:extLst>
                </a:gridCol>
                <a:gridCol w="846554">
                  <a:extLst>
                    <a:ext uri="{9D8B030D-6E8A-4147-A177-3AD203B41FA5}">
                      <a16:colId xmlns:a16="http://schemas.microsoft.com/office/drawing/2014/main" val="2872671672"/>
                    </a:ext>
                  </a:extLst>
                </a:gridCol>
                <a:gridCol w="846554">
                  <a:extLst>
                    <a:ext uri="{9D8B030D-6E8A-4147-A177-3AD203B41FA5}">
                      <a16:colId xmlns:a16="http://schemas.microsoft.com/office/drawing/2014/main" val="297416678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4056282"/>
                  </a:ext>
                </a:extLst>
              </a:tr>
              <a:tr h="418521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830052"/>
                  </a:ext>
                </a:extLst>
              </a:tr>
              <a:tr h="418521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232365"/>
                  </a:ext>
                </a:extLst>
              </a:tr>
              <a:tr h="418521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2917475"/>
                  </a:ext>
                </a:extLst>
              </a:tr>
              <a:tr h="418521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5030239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43AE1C04-5068-2733-3986-CF5372CF114D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81FBDDA-7F2E-9955-8393-D481ED1F3287}"/>
                  </a:ext>
                </a:extLst>
              </p:cNvPr>
              <p:cNvSpPr txBox="1"/>
              <p:nvPr/>
            </p:nvSpPr>
            <p:spPr>
              <a:xfrm>
                <a:off x="8542075" y="2963871"/>
                <a:ext cx="2521665" cy="182966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IN" sz="2400" b="1" dirty="0"/>
                  <a:t>   Delay :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Ton=0.26ns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Toff=0.35ns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𝑇𝑜𝑛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𝑇𝑜𝑓𝑓</m:t>
                        </m:r>
                      </m:num>
                      <m:den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IN" sz="2000" i="1" dirty="0">
                  <a:latin typeface="Times New Roman" panose="02020603050405020304" pitchFamily="18" charset="0"/>
                </a:endParaRP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T=0.31ns</a:t>
                </a: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81FBDDA-7F2E-9955-8393-D481ED1F32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42075" y="2963871"/>
                <a:ext cx="2521665" cy="1829668"/>
              </a:xfrm>
              <a:prstGeom prst="rect">
                <a:avLst/>
              </a:prstGeom>
              <a:blipFill>
                <a:blip r:embed="rId3"/>
                <a:stretch>
                  <a:fillRect t="-2318" b="-4636"/>
                </a:stretch>
              </a:blip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A87DD658-C801-B27A-6A6B-157911AF572C}"/>
              </a:ext>
            </a:extLst>
          </p:cNvPr>
          <p:cNvSpPr txBox="1"/>
          <p:nvPr/>
        </p:nvSpPr>
        <p:spPr>
          <a:xfrm>
            <a:off x="8567868" y="5207645"/>
            <a:ext cx="2521665" cy="830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/>
              <a:t>  Transistors:</a:t>
            </a:r>
          </a:p>
          <a:p>
            <a:pPr algn="ctr"/>
            <a:r>
              <a:rPr lang="en-IN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I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 </a:t>
            </a:r>
            <a:r>
              <a:rPr lang="en-I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mosfets</a:t>
            </a:r>
            <a:endParaRPr lang="en-IN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561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3FE73-1F61-D55F-0AE1-FC19EF770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33" y="-154639"/>
            <a:ext cx="9929875" cy="132556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XOR: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F33442-D56C-1401-B57F-9C029D23E24B}"/>
              </a:ext>
            </a:extLst>
          </p:cNvPr>
          <p:cNvSpPr txBox="1"/>
          <p:nvPr/>
        </p:nvSpPr>
        <p:spPr>
          <a:xfrm>
            <a:off x="4809042" y="423946"/>
            <a:ext cx="20810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Y=</a:t>
            </a:r>
            <a:r>
              <a:rPr lang="en-IN" sz="3200" dirty="0">
                <a:solidFill>
                  <a:srgbClr val="040C28"/>
                </a:solidFill>
                <a:latin typeface="Google Sans"/>
              </a:rPr>
              <a:t>A’</a:t>
            </a:r>
            <a:r>
              <a:rPr lang="en-IN" sz="3200" b="0" i="0" dirty="0">
                <a:solidFill>
                  <a:srgbClr val="040C28"/>
                </a:solidFill>
                <a:effectLst/>
                <a:latin typeface="Google Sans"/>
              </a:rPr>
              <a:t>B + AB’</a:t>
            </a:r>
            <a:endParaRPr lang="en-IN" sz="3200" dirty="0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19A357D3-07C8-252C-6A77-6FCD114832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586756"/>
              </p:ext>
            </p:extLst>
          </p:nvPr>
        </p:nvGraphicFramePr>
        <p:xfrm>
          <a:off x="8551366" y="602744"/>
          <a:ext cx="2600715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6905">
                  <a:extLst>
                    <a:ext uri="{9D8B030D-6E8A-4147-A177-3AD203B41FA5}">
                      <a16:colId xmlns:a16="http://schemas.microsoft.com/office/drawing/2014/main" val="168004585"/>
                    </a:ext>
                  </a:extLst>
                </a:gridCol>
                <a:gridCol w="866905">
                  <a:extLst>
                    <a:ext uri="{9D8B030D-6E8A-4147-A177-3AD203B41FA5}">
                      <a16:colId xmlns:a16="http://schemas.microsoft.com/office/drawing/2014/main" val="2872671672"/>
                    </a:ext>
                  </a:extLst>
                </a:gridCol>
                <a:gridCol w="866905">
                  <a:extLst>
                    <a:ext uri="{9D8B030D-6E8A-4147-A177-3AD203B41FA5}">
                      <a16:colId xmlns:a16="http://schemas.microsoft.com/office/drawing/2014/main" val="29741667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4056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830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232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2917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5030239"/>
                  </a:ext>
                </a:extLst>
              </a:tr>
            </a:tbl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457DC875-09AE-DDDC-223E-E472BE1B0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441" y="1008721"/>
            <a:ext cx="5833241" cy="526528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F9E0417-B08D-806F-2BB1-B9B8F5470720}"/>
              </a:ext>
            </a:extLst>
          </p:cNvPr>
          <p:cNvSpPr/>
          <p:nvPr/>
        </p:nvSpPr>
        <p:spPr>
          <a:xfrm>
            <a:off x="252919" y="204281"/>
            <a:ext cx="11644009" cy="63569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E2BFBF4-0A49-3FC2-9DC3-839E489D3EDB}"/>
                  </a:ext>
                </a:extLst>
              </p:cNvPr>
              <p:cNvSpPr txBox="1"/>
              <p:nvPr/>
            </p:nvSpPr>
            <p:spPr>
              <a:xfrm>
                <a:off x="8590890" y="2951605"/>
                <a:ext cx="2561191" cy="182966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IN" sz="2400" b="1" dirty="0"/>
                  <a:t>   Delay :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Ton=0.76ns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Toff=0.96ns</a:t>
                </a: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𝑇𝑜𝑛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𝑇𝑜𝑓𝑓</m:t>
                        </m:r>
                      </m:num>
                      <m:den>
                        <m:r>
                          <a:rPr lang="en-IN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IN" sz="2000" i="1" dirty="0">
                  <a:latin typeface="Times New Roman" panose="02020603050405020304" pitchFamily="18" charset="0"/>
                </a:endParaRPr>
              </a:p>
              <a:p>
                <a:r>
                  <a:rPr lang="en-IN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T=0.86ns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E2BFBF4-0A49-3FC2-9DC3-839E489D3E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90890" y="2951605"/>
                <a:ext cx="2561191" cy="1829668"/>
              </a:xfrm>
              <a:prstGeom prst="rect">
                <a:avLst/>
              </a:prstGeom>
              <a:blipFill>
                <a:blip r:embed="rId3"/>
                <a:stretch>
                  <a:fillRect t="-2318" b="-4636"/>
                </a:stretch>
              </a:blip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FE485307-ABB8-4CE0-DBD7-35BF6EA61B48}"/>
              </a:ext>
            </a:extLst>
          </p:cNvPr>
          <p:cNvSpPr txBox="1"/>
          <p:nvPr/>
        </p:nvSpPr>
        <p:spPr>
          <a:xfrm>
            <a:off x="8590890" y="5140193"/>
            <a:ext cx="2521665" cy="830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/>
              <a:t>  Transistors:</a:t>
            </a:r>
          </a:p>
          <a:p>
            <a:pPr algn="ctr"/>
            <a:r>
              <a:rPr lang="en-IN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IN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r>
              <a:rPr lang="en-I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mosfets</a:t>
            </a:r>
            <a:endParaRPr lang="en-IN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234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625</TotalTime>
  <Words>1483</Words>
  <Application>Microsoft Office PowerPoint</Application>
  <PresentationFormat>Widescreen</PresentationFormat>
  <Paragraphs>550</Paragraphs>
  <Slides>44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1" baseType="lpstr">
      <vt:lpstr>Arial</vt:lpstr>
      <vt:lpstr>Calibri</vt:lpstr>
      <vt:lpstr>Calibri Light</vt:lpstr>
      <vt:lpstr>Cambria Math</vt:lpstr>
      <vt:lpstr>Google Sans</vt:lpstr>
      <vt:lpstr>Times New Roman</vt:lpstr>
      <vt:lpstr>Office Theme</vt:lpstr>
      <vt:lpstr>8 BIT Arithmetic Logic Unit</vt:lpstr>
      <vt:lpstr>What is an Arithmetic-Logic Unit (ALU)? </vt:lpstr>
      <vt:lpstr>PowerPoint Presentation</vt:lpstr>
      <vt:lpstr>NAND:</vt:lpstr>
      <vt:lpstr>Inverter:</vt:lpstr>
      <vt:lpstr>NOR:</vt:lpstr>
      <vt:lpstr>AND:</vt:lpstr>
      <vt:lpstr>OR:</vt:lpstr>
      <vt:lpstr>XOR:</vt:lpstr>
      <vt:lpstr>2*1 MUX</vt:lpstr>
      <vt:lpstr>Output For 2*1 MUX:</vt:lpstr>
      <vt:lpstr>Half-Adder</vt:lpstr>
      <vt:lpstr>Output For Half- Adder:</vt:lpstr>
      <vt:lpstr>Full Adder</vt:lpstr>
      <vt:lpstr>Output For Full Adder:</vt:lpstr>
      <vt:lpstr>Half subtractor</vt:lpstr>
      <vt:lpstr>Output For Half Subtractor:</vt:lpstr>
      <vt:lpstr>8 Bit Adder and subtractor</vt:lpstr>
      <vt:lpstr>Output For 8 Bit Adder :</vt:lpstr>
      <vt:lpstr>Output For 8 Bit subtractor :</vt:lpstr>
      <vt:lpstr>8 Bit Increment</vt:lpstr>
      <vt:lpstr>Output For 8 Bit Increment :</vt:lpstr>
      <vt:lpstr>8 Bit Decrement</vt:lpstr>
      <vt:lpstr>Output For 8 Bit Decrement :</vt:lpstr>
      <vt:lpstr>PowerPoint Presentation</vt:lpstr>
      <vt:lpstr>Output For 8 NOT  :</vt:lpstr>
      <vt:lpstr>PowerPoint Presentation</vt:lpstr>
      <vt:lpstr>Output For 8 AND :</vt:lpstr>
      <vt:lpstr>PowerPoint Presentation</vt:lpstr>
      <vt:lpstr>Output For 8 OR :</vt:lpstr>
      <vt:lpstr>PowerPoint Presentation</vt:lpstr>
      <vt:lpstr>Output For 8 XOR  :</vt:lpstr>
      <vt:lpstr>PowerPoint Presentation</vt:lpstr>
      <vt:lpstr>Output For 8 Bit Left Shifter  :</vt:lpstr>
      <vt:lpstr>PowerPoint Presentation</vt:lpstr>
      <vt:lpstr>Output For 8 Bit Right Shifter  :</vt:lpstr>
      <vt:lpstr>PowerPoint Presentation</vt:lpstr>
      <vt:lpstr>PowerPoint Presentation</vt:lpstr>
      <vt:lpstr>Output For 8 Bit Multiplier  :</vt:lpstr>
      <vt:lpstr>PowerPoint Presentation</vt:lpstr>
      <vt:lpstr>Output For 16*1 MUX:</vt:lpstr>
      <vt:lpstr>PowerPoint Presentation</vt:lpstr>
      <vt:lpstr>PowerPoint Presentation</vt:lpstr>
      <vt:lpstr>Thank You….!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</dc:title>
  <dc:creator>Naveen Kumar</dc:creator>
  <cp:lastModifiedBy>devi sree</cp:lastModifiedBy>
  <cp:revision>12</cp:revision>
  <dcterms:created xsi:type="dcterms:W3CDTF">2023-11-20T20:55:37Z</dcterms:created>
  <dcterms:modified xsi:type="dcterms:W3CDTF">2023-11-21T23:50:21Z</dcterms:modified>
</cp:coreProperties>
</file>

<file path=docProps/thumbnail.jpeg>
</file>